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Platypi Medium" panose="020B0604020202020204" charset="0"/>
      <p:regular r:id="rId11"/>
    </p:embeddedFont>
    <p:embeddedFont>
      <p:font typeface="Source Serif Pro" panose="02040603050405020204" pitchFamily="18"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2484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080968"/>
            <a:ext cx="7556421" cy="3912870"/>
          </a:xfrm>
          <a:prstGeom prst="rect">
            <a:avLst/>
          </a:prstGeom>
          <a:noFill/>
          <a:ln/>
        </p:spPr>
        <p:txBody>
          <a:bodyPr wrap="square" lIns="0" tIns="0" rIns="0" bIns="0" rtlCol="0" anchor="t"/>
          <a:lstStyle/>
          <a:p>
            <a:pPr marL="0" indent="0">
              <a:lnSpc>
                <a:spcPts val="7700"/>
              </a:lnSpc>
              <a:buNone/>
            </a:pPr>
            <a:r>
              <a:rPr lang="en-US" sz="6150" dirty="0">
                <a:solidFill>
                  <a:srgbClr val="201B18"/>
                </a:solidFill>
                <a:latin typeface="Platypi Medium" pitchFamily="34" charset="0"/>
                <a:ea typeface="Platypi Medium" pitchFamily="34" charset="-122"/>
                <a:cs typeface="Platypi Medium" pitchFamily="34" charset="-120"/>
              </a:rPr>
              <a:t>Quantum Computing: The Future of Processing Power</a:t>
            </a:r>
            <a:endParaRPr lang="en-US" sz="6150" dirty="0"/>
          </a:p>
        </p:txBody>
      </p:sp>
      <p:sp>
        <p:nvSpPr>
          <p:cNvPr id="4" name="Text 1"/>
          <p:cNvSpPr/>
          <p:nvPr/>
        </p:nvSpPr>
        <p:spPr>
          <a:xfrm>
            <a:off x="6280190" y="5334000"/>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Quantum computing represents a revolutionary shift in information processing, harnessing the power of quantum mechanics to perform computations exponentially faster than classical computers. This emerging technology promises to unlock new frontiers in fields ranging from cryptography to drug discovery.</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106805"/>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The Limitations of Classical Computing</a:t>
            </a:r>
            <a:endParaRPr lang="en-US" sz="4450" dirty="0"/>
          </a:p>
        </p:txBody>
      </p:sp>
      <p:sp>
        <p:nvSpPr>
          <p:cNvPr id="4" name="Shape 1"/>
          <p:cNvSpPr/>
          <p:nvPr/>
        </p:nvSpPr>
        <p:spPr>
          <a:xfrm>
            <a:off x="793790" y="3119676"/>
            <a:ext cx="510302" cy="510302"/>
          </a:xfrm>
          <a:prstGeom prst="roundRect">
            <a:avLst>
              <a:gd name="adj" fmla="val 6667"/>
            </a:avLst>
          </a:prstGeom>
          <a:solidFill>
            <a:srgbClr val="F9F7F7"/>
          </a:solidFill>
          <a:ln/>
        </p:spPr>
      </p:sp>
      <p:sp>
        <p:nvSpPr>
          <p:cNvPr id="5" name="Text 2"/>
          <p:cNvSpPr/>
          <p:nvPr/>
        </p:nvSpPr>
        <p:spPr>
          <a:xfrm>
            <a:off x="972503" y="3204686"/>
            <a:ext cx="152757" cy="340281"/>
          </a:xfrm>
          <a:prstGeom prst="rect">
            <a:avLst/>
          </a:prstGeom>
          <a:noFill/>
          <a:ln/>
        </p:spPr>
        <p:txBody>
          <a:bodyPr wrap="none" lIns="0" tIns="0" rIns="0" bIns="0" rtlCol="0" anchor="t"/>
          <a:lstStyle/>
          <a:p>
            <a:pPr marL="0" indent="0" algn="ctr">
              <a:lnSpc>
                <a:spcPts val="2650"/>
              </a:lnSpc>
              <a:buNone/>
            </a:pPr>
            <a:r>
              <a:rPr lang="en-US" sz="2650" dirty="0">
                <a:solidFill>
                  <a:srgbClr val="504C49"/>
                </a:solidFill>
                <a:latin typeface="Platypi Medium" pitchFamily="34" charset="0"/>
                <a:ea typeface="Platypi Medium" pitchFamily="34" charset="-122"/>
                <a:cs typeface="Platypi Medium" pitchFamily="34" charset="-120"/>
              </a:rPr>
              <a:t>1</a:t>
            </a:r>
            <a:endParaRPr lang="en-US" sz="2650" dirty="0"/>
          </a:p>
        </p:txBody>
      </p:sp>
      <p:sp>
        <p:nvSpPr>
          <p:cNvPr id="6" name="Text 3"/>
          <p:cNvSpPr/>
          <p:nvPr/>
        </p:nvSpPr>
        <p:spPr>
          <a:xfrm>
            <a:off x="1530906" y="3119676"/>
            <a:ext cx="2858691" cy="354330"/>
          </a:xfrm>
          <a:prstGeom prst="rect">
            <a:avLst/>
          </a:prstGeom>
          <a:noFill/>
          <a:ln/>
        </p:spPr>
        <p:txBody>
          <a:bodyPr wrap="none" lIns="0" tIns="0" rIns="0" bIns="0" rtlCol="0" anchor="t"/>
          <a:lstStyle/>
          <a:p>
            <a:pPr marL="0" indent="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Physical Constraints</a:t>
            </a:r>
            <a:endParaRPr lang="en-US" sz="2200" dirty="0"/>
          </a:p>
        </p:txBody>
      </p:sp>
      <p:sp>
        <p:nvSpPr>
          <p:cNvPr id="7" name="Text 4"/>
          <p:cNvSpPr/>
          <p:nvPr/>
        </p:nvSpPr>
        <p:spPr>
          <a:xfrm>
            <a:off x="1530906" y="3610094"/>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Classical computers are constrained by the physical limits of transistors and the laws of classical physics.</a:t>
            </a:r>
            <a:endParaRPr lang="en-US" sz="1750" dirty="0"/>
          </a:p>
        </p:txBody>
      </p:sp>
      <p:sp>
        <p:nvSpPr>
          <p:cNvPr id="8" name="Shape 5"/>
          <p:cNvSpPr/>
          <p:nvPr/>
        </p:nvSpPr>
        <p:spPr>
          <a:xfrm>
            <a:off x="4685467" y="3119676"/>
            <a:ext cx="510302" cy="510302"/>
          </a:xfrm>
          <a:prstGeom prst="roundRect">
            <a:avLst>
              <a:gd name="adj" fmla="val 6667"/>
            </a:avLst>
          </a:prstGeom>
          <a:solidFill>
            <a:srgbClr val="F9F7F7"/>
          </a:solidFill>
          <a:ln/>
        </p:spPr>
      </p:sp>
      <p:sp>
        <p:nvSpPr>
          <p:cNvPr id="9" name="Text 6"/>
          <p:cNvSpPr/>
          <p:nvPr/>
        </p:nvSpPr>
        <p:spPr>
          <a:xfrm>
            <a:off x="4830723" y="3204686"/>
            <a:ext cx="219789" cy="340281"/>
          </a:xfrm>
          <a:prstGeom prst="rect">
            <a:avLst/>
          </a:prstGeom>
          <a:noFill/>
          <a:ln/>
        </p:spPr>
        <p:txBody>
          <a:bodyPr wrap="none" lIns="0" tIns="0" rIns="0" bIns="0" rtlCol="0" anchor="t"/>
          <a:lstStyle/>
          <a:p>
            <a:pPr marL="0" indent="0" algn="ctr">
              <a:lnSpc>
                <a:spcPts val="2650"/>
              </a:lnSpc>
              <a:buNone/>
            </a:pPr>
            <a:r>
              <a:rPr lang="en-US" sz="2650" dirty="0">
                <a:solidFill>
                  <a:srgbClr val="504C49"/>
                </a:solidFill>
                <a:latin typeface="Platypi Medium" pitchFamily="34" charset="0"/>
                <a:ea typeface="Platypi Medium" pitchFamily="34" charset="-122"/>
                <a:cs typeface="Platypi Medium" pitchFamily="34" charset="-120"/>
              </a:rPr>
              <a:t>2</a:t>
            </a:r>
            <a:endParaRPr lang="en-US" sz="2650" dirty="0"/>
          </a:p>
        </p:txBody>
      </p:sp>
      <p:sp>
        <p:nvSpPr>
          <p:cNvPr id="10" name="Text 7"/>
          <p:cNvSpPr/>
          <p:nvPr/>
        </p:nvSpPr>
        <p:spPr>
          <a:xfrm>
            <a:off x="5422583" y="311967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Exponential Growth</a:t>
            </a:r>
            <a:endParaRPr lang="en-US" sz="2200" dirty="0"/>
          </a:p>
        </p:txBody>
      </p:sp>
      <p:sp>
        <p:nvSpPr>
          <p:cNvPr id="11" name="Text 8"/>
          <p:cNvSpPr/>
          <p:nvPr/>
        </p:nvSpPr>
        <p:spPr>
          <a:xfrm>
            <a:off x="5422583" y="3610094"/>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As computing demands increase, classical systems struggle to scale, leading to performance bottlenecks.</a:t>
            </a:r>
            <a:endParaRPr lang="en-US" sz="1750" dirty="0"/>
          </a:p>
        </p:txBody>
      </p:sp>
      <p:sp>
        <p:nvSpPr>
          <p:cNvPr id="12" name="Shape 9"/>
          <p:cNvSpPr/>
          <p:nvPr/>
        </p:nvSpPr>
        <p:spPr>
          <a:xfrm>
            <a:off x="793790" y="5543669"/>
            <a:ext cx="510302" cy="510302"/>
          </a:xfrm>
          <a:prstGeom prst="roundRect">
            <a:avLst>
              <a:gd name="adj" fmla="val 6667"/>
            </a:avLst>
          </a:prstGeom>
          <a:solidFill>
            <a:srgbClr val="F9F7F7"/>
          </a:solidFill>
          <a:ln/>
        </p:spPr>
      </p:sp>
      <p:sp>
        <p:nvSpPr>
          <p:cNvPr id="13" name="Text 10"/>
          <p:cNvSpPr/>
          <p:nvPr/>
        </p:nvSpPr>
        <p:spPr>
          <a:xfrm>
            <a:off x="942737" y="5628680"/>
            <a:ext cx="212288" cy="340281"/>
          </a:xfrm>
          <a:prstGeom prst="rect">
            <a:avLst/>
          </a:prstGeom>
          <a:noFill/>
          <a:ln/>
        </p:spPr>
        <p:txBody>
          <a:bodyPr wrap="none" lIns="0" tIns="0" rIns="0" bIns="0" rtlCol="0" anchor="t"/>
          <a:lstStyle/>
          <a:p>
            <a:pPr marL="0" indent="0" algn="ctr">
              <a:lnSpc>
                <a:spcPts val="2650"/>
              </a:lnSpc>
              <a:buNone/>
            </a:pPr>
            <a:r>
              <a:rPr lang="en-US" sz="2650" dirty="0">
                <a:solidFill>
                  <a:srgbClr val="504C49"/>
                </a:solidFill>
                <a:latin typeface="Platypi Medium" pitchFamily="34" charset="0"/>
                <a:ea typeface="Platypi Medium" pitchFamily="34" charset="-122"/>
                <a:cs typeface="Platypi Medium" pitchFamily="34" charset="-120"/>
              </a:rPr>
              <a:t>3</a:t>
            </a:r>
            <a:endParaRPr lang="en-US" sz="2650" dirty="0"/>
          </a:p>
        </p:txBody>
      </p:sp>
      <p:sp>
        <p:nvSpPr>
          <p:cNvPr id="14" name="Text 11"/>
          <p:cNvSpPr/>
          <p:nvPr/>
        </p:nvSpPr>
        <p:spPr>
          <a:xfrm>
            <a:off x="1530906" y="5543669"/>
            <a:ext cx="3114794" cy="354330"/>
          </a:xfrm>
          <a:prstGeom prst="rect">
            <a:avLst/>
          </a:prstGeom>
          <a:noFill/>
          <a:ln/>
        </p:spPr>
        <p:txBody>
          <a:bodyPr wrap="none" lIns="0" tIns="0" rIns="0" bIns="0" rtlCol="0" anchor="t"/>
          <a:lstStyle/>
          <a:p>
            <a:pPr marL="0" indent="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Simulation Challenges</a:t>
            </a:r>
            <a:endParaRPr lang="en-US" sz="2200" dirty="0"/>
          </a:p>
        </p:txBody>
      </p:sp>
      <p:sp>
        <p:nvSpPr>
          <p:cNvPr id="15" name="Text 12"/>
          <p:cNvSpPr/>
          <p:nvPr/>
        </p:nvSpPr>
        <p:spPr>
          <a:xfrm>
            <a:off x="1530906" y="6034088"/>
            <a:ext cx="6819305" cy="1088708"/>
          </a:xfrm>
          <a:prstGeom prst="rect">
            <a:avLst/>
          </a:prstGeom>
          <a:noFill/>
          <a:ln/>
        </p:spPr>
        <p:txBody>
          <a:bodyPr wrap="square" lIns="0" tIns="0" rIns="0" bIns="0" rtlCol="0" anchor="t"/>
          <a:lstStyle/>
          <a:p>
            <a:pPr marL="0" indent="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Simulating complex quantum systems is an immense challenge for classical computers due to the exponential growth of computational resources required.</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96965" y="558284"/>
            <a:ext cx="7722870" cy="1268730"/>
          </a:xfrm>
          <a:prstGeom prst="rect">
            <a:avLst/>
          </a:prstGeom>
          <a:noFill/>
          <a:ln/>
        </p:spPr>
        <p:txBody>
          <a:bodyPr wrap="square" lIns="0" tIns="0" rIns="0" bIns="0" rtlCol="0" anchor="t"/>
          <a:lstStyle/>
          <a:p>
            <a:pPr marL="0" indent="0">
              <a:lnSpc>
                <a:spcPts val="4950"/>
              </a:lnSpc>
              <a:buNone/>
            </a:pPr>
            <a:r>
              <a:rPr lang="en-US" sz="3950" dirty="0">
                <a:solidFill>
                  <a:srgbClr val="201B18"/>
                </a:solidFill>
                <a:latin typeface="Platypi Medium" pitchFamily="34" charset="0"/>
                <a:ea typeface="Platypi Medium" pitchFamily="34" charset="-122"/>
                <a:cs typeface="Platypi Medium" pitchFamily="34" charset="-120"/>
              </a:rPr>
              <a:t>Quantum Mechanics and Qubits</a:t>
            </a:r>
            <a:endParaRPr lang="en-US" sz="3950" dirty="0"/>
          </a:p>
        </p:txBody>
      </p:sp>
      <p:sp>
        <p:nvSpPr>
          <p:cNvPr id="4" name="Shape 1"/>
          <p:cNvSpPr/>
          <p:nvPr/>
        </p:nvSpPr>
        <p:spPr>
          <a:xfrm>
            <a:off x="6489978" y="2131457"/>
            <a:ext cx="22860" cy="5539740"/>
          </a:xfrm>
          <a:prstGeom prst="roundRect">
            <a:avLst>
              <a:gd name="adj" fmla="val 133219"/>
            </a:avLst>
          </a:prstGeom>
          <a:solidFill>
            <a:srgbClr val="D8D4D4"/>
          </a:solidFill>
          <a:ln/>
        </p:spPr>
      </p:sp>
      <p:sp>
        <p:nvSpPr>
          <p:cNvPr id="5" name="Shape 2"/>
          <p:cNvSpPr/>
          <p:nvPr/>
        </p:nvSpPr>
        <p:spPr>
          <a:xfrm>
            <a:off x="6706910" y="2576751"/>
            <a:ext cx="710565" cy="22860"/>
          </a:xfrm>
          <a:prstGeom prst="roundRect">
            <a:avLst>
              <a:gd name="adj" fmla="val 133219"/>
            </a:avLst>
          </a:prstGeom>
          <a:solidFill>
            <a:srgbClr val="D8D4D4"/>
          </a:solidFill>
          <a:ln/>
        </p:spPr>
      </p:sp>
      <p:sp>
        <p:nvSpPr>
          <p:cNvPr id="6" name="Shape 3"/>
          <p:cNvSpPr/>
          <p:nvPr/>
        </p:nvSpPr>
        <p:spPr>
          <a:xfrm>
            <a:off x="6273046" y="2359819"/>
            <a:ext cx="456724" cy="456724"/>
          </a:xfrm>
          <a:prstGeom prst="roundRect">
            <a:avLst>
              <a:gd name="adj" fmla="val 6668"/>
            </a:avLst>
          </a:prstGeom>
          <a:solidFill>
            <a:srgbClr val="F9F7F7"/>
          </a:solidFill>
          <a:ln/>
        </p:spPr>
      </p:sp>
      <p:sp>
        <p:nvSpPr>
          <p:cNvPr id="7" name="Text 4"/>
          <p:cNvSpPr/>
          <p:nvPr/>
        </p:nvSpPr>
        <p:spPr>
          <a:xfrm>
            <a:off x="6432947" y="2435900"/>
            <a:ext cx="136803" cy="304562"/>
          </a:xfrm>
          <a:prstGeom prst="rect">
            <a:avLst/>
          </a:prstGeom>
          <a:noFill/>
          <a:ln/>
        </p:spPr>
        <p:txBody>
          <a:bodyPr wrap="none" lIns="0" tIns="0" rIns="0" bIns="0" rtlCol="0" anchor="t"/>
          <a:lstStyle/>
          <a:p>
            <a:pPr marL="0" indent="0" algn="ctr">
              <a:lnSpc>
                <a:spcPts val="2350"/>
              </a:lnSpc>
              <a:buNone/>
            </a:pPr>
            <a:r>
              <a:rPr lang="en-US" sz="2350" dirty="0">
                <a:solidFill>
                  <a:srgbClr val="504C49"/>
                </a:solidFill>
                <a:latin typeface="Platypi Medium" pitchFamily="34" charset="0"/>
                <a:ea typeface="Platypi Medium" pitchFamily="34" charset="-122"/>
                <a:cs typeface="Platypi Medium" pitchFamily="34" charset="-120"/>
              </a:rPr>
              <a:t>1</a:t>
            </a:r>
            <a:endParaRPr lang="en-US" sz="2350" dirty="0"/>
          </a:p>
        </p:txBody>
      </p:sp>
      <p:sp>
        <p:nvSpPr>
          <p:cNvPr id="8" name="Text 5"/>
          <p:cNvSpPr/>
          <p:nvPr/>
        </p:nvSpPr>
        <p:spPr>
          <a:xfrm>
            <a:off x="7617976" y="2334458"/>
            <a:ext cx="2537817" cy="317302"/>
          </a:xfrm>
          <a:prstGeom prst="rect">
            <a:avLst/>
          </a:prstGeom>
          <a:noFill/>
          <a:ln/>
        </p:spPr>
        <p:txBody>
          <a:bodyPr wrap="none" lIns="0" tIns="0" rIns="0" bIns="0" rtlCol="0" anchor="t"/>
          <a:lstStyle/>
          <a:p>
            <a:pPr marL="0" indent="0" algn="l">
              <a:lnSpc>
                <a:spcPts val="2450"/>
              </a:lnSpc>
              <a:buNone/>
            </a:pPr>
            <a:r>
              <a:rPr lang="en-US" sz="1950" dirty="0">
                <a:solidFill>
                  <a:srgbClr val="504C49"/>
                </a:solidFill>
                <a:latin typeface="Platypi Medium" pitchFamily="34" charset="0"/>
                <a:ea typeface="Platypi Medium" pitchFamily="34" charset="-122"/>
                <a:cs typeface="Platypi Medium" pitchFamily="34" charset="-120"/>
              </a:rPr>
              <a:t>Superposition</a:t>
            </a:r>
            <a:endParaRPr lang="en-US" sz="1950" dirty="0"/>
          </a:p>
        </p:txBody>
      </p:sp>
      <p:sp>
        <p:nvSpPr>
          <p:cNvPr id="9" name="Text 6"/>
          <p:cNvSpPr/>
          <p:nvPr/>
        </p:nvSpPr>
        <p:spPr>
          <a:xfrm>
            <a:off x="7617976" y="2773561"/>
            <a:ext cx="6301859" cy="649605"/>
          </a:xfrm>
          <a:prstGeom prst="rect">
            <a:avLst/>
          </a:prstGeom>
          <a:noFill/>
          <a:ln/>
        </p:spPr>
        <p:txBody>
          <a:bodyPr wrap="square" lIns="0" tIns="0" rIns="0" bIns="0" rtlCol="0" anchor="t"/>
          <a:lstStyle/>
          <a:p>
            <a:pPr marL="0" indent="0" algn="l">
              <a:lnSpc>
                <a:spcPts val="2550"/>
              </a:lnSpc>
              <a:buNone/>
            </a:pPr>
            <a:r>
              <a:rPr lang="en-US" sz="1550" dirty="0">
                <a:solidFill>
                  <a:srgbClr val="504C49"/>
                </a:solidFill>
                <a:latin typeface="Source Serif Pro" pitchFamily="34" charset="0"/>
                <a:ea typeface="Source Serif Pro" pitchFamily="34" charset="-122"/>
                <a:cs typeface="Source Serif Pro" pitchFamily="34" charset="-120"/>
              </a:rPr>
              <a:t>Quantum systems can exist in a superposition of multiple states simultaneously, unlike classical bits which are limited to 0 or 1.</a:t>
            </a:r>
            <a:endParaRPr lang="en-US" sz="1550" dirty="0"/>
          </a:p>
        </p:txBody>
      </p:sp>
      <p:sp>
        <p:nvSpPr>
          <p:cNvPr id="10" name="Shape 7"/>
          <p:cNvSpPr/>
          <p:nvPr/>
        </p:nvSpPr>
        <p:spPr>
          <a:xfrm>
            <a:off x="6706910" y="4274463"/>
            <a:ext cx="710565" cy="22860"/>
          </a:xfrm>
          <a:prstGeom prst="roundRect">
            <a:avLst>
              <a:gd name="adj" fmla="val 133219"/>
            </a:avLst>
          </a:prstGeom>
          <a:solidFill>
            <a:srgbClr val="D8D4D4"/>
          </a:solidFill>
          <a:ln/>
        </p:spPr>
      </p:sp>
      <p:sp>
        <p:nvSpPr>
          <p:cNvPr id="11" name="Shape 8"/>
          <p:cNvSpPr/>
          <p:nvPr/>
        </p:nvSpPr>
        <p:spPr>
          <a:xfrm>
            <a:off x="6273046" y="4057531"/>
            <a:ext cx="456724" cy="456724"/>
          </a:xfrm>
          <a:prstGeom prst="roundRect">
            <a:avLst>
              <a:gd name="adj" fmla="val 6668"/>
            </a:avLst>
          </a:prstGeom>
          <a:solidFill>
            <a:srgbClr val="F9F7F7"/>
          </a:solidFill>
          <a:ln/>
        </p:spPr>
      </p:sp>
      <p:sp>
        <p:nvSpPr>
          <p:cNvPr id="12" name="Text 9"/>
          <p:cNvSpPr/>
          <p:nvPr/>
        </p:nvSpPr>
        <p:spPr>
          <a:xfrm>
            <a:off x="6403062" y="4133612"/>
            <a:ext cx="196691" cy="304562"/>
          </a:xfrm>
          <a:prstGeom prst="rect">
            <a:avLst/>
          </a:prstGeom>
          <a:noFill/>
          <a:ln/>
        </p:spPr>
        <p:txBody>
          <a:bodyPr wrap="none" lIns="0" tIns="0" rIns="0" bIns="0" rtlCol="0" anchor="t"/>
          <a:lstStyle/>
          <a:p>
            <a:pPr marL="0" indent="0" algn="ctr">
              <a:lnSpc>
                <a:spcPts val="2350"/>
              </a:lnSpc>
              <a:buNone/>
            </a:pPr>
            <a:r>
              <a:rPr lang="en-US" sz="2350" dirty="0">
                <a:solidFill>
                  <a:srgbClr val="504C49"/>
                </a:solidFill>
                <a:latin typeface="Platypi Medium" pitchFamily="34" charset="0"/>
                <a:ea typeface="Platypi Medium" pitchFamily="34" charset="-122"/>
                <a:cs typeface="Platypi Medium" pitchFamily="34" charset="-120"/>
              </a:rPr>
              <a:t>2</a:t>
            </a:r>
            <a:endParaRPr lang="en-US" sz="2350" dirty="0"/>
          </a:p>
        </p:txBody>
      </p:sp>
      <p:sp>
        <p:nvSpPr>
          <p:cNvPr id="13" name="Text 10"/>
          <p:cNvSpPr/>
          <p:nvPr/>
        </p:nvSpPr>
        <p:spPr>
          <a:xfrm>
            <a:off x="7617976" y="4032171"/>
            <a:ext cx="2537817" cy="317302"/>
          </a:xfrm>
          <a:prstGeom prst="rect">
            <a:avLst/>
          </a:prstGeom>
          <a:noFill/>
          <a:ln/>
        </p:spPr>
        <p:txBody>
          <a:bodyPr wrap="none" lIns="0" tIns="0" rIns="0" bIns="0" rtlCol="0" anchor="t"/>
          <a:lstStyle/>
          <a:p>
            <a:pPr marL="0" indent="0" algn="l">
              <a:lnSpc>
                <a:spcPts val="2450"/>
              </a:lnSpc>
              <a:buNone/>
            </a:pPr>
            <a:r>
              <a:rPr lang="en-US" sz="1950" dirty="0">
                <a:solidFill>
                  <a:srgbClr val="504C49"/>
                </a:solidFill>
                <a:latin typeface="Platypi Medium" pitchFamily="34" charset="0"/>
                <a:ea typeface="Platypi Medium" pitchFamily="34" charset="-122"/>
                <a:cs typeface="Platypi Medium" pitchFamily="34" charset="-120"/>
              </a:rPr>
              <a:t>Entanglement</a:t>
            </a:r>
            <a:endParaRPr lang="en-US" sz="1950" dirty="0"/>
          </a:p>
        </p:txBody>
      </p:sp>
      <p:sp>
        <p:nvSpPr>
          <p:cNvPr id="14" name="Text 11"/>
          <p:cNvSpPr/>
          <p:nvPr/>
        </p:nvSpPr>
        <p:spPr>
          <a:xfrm>
            <a:off x="7617976" y="4471273"/>
            <a:ext cx="6301859" cy="974408"/>
          </a:xfrm>
          <a:prstGeom prst="rect">
            <a:avLst/>
          </a:prstGeom>
          <a:noFill/>
          <a:ln/>
        </p:spPr>
        <p:txBody>
          <a:bodyPr wrap="square" lIns="0" tIns="0" rIns="0" bIns="0" rtlCol="0" anchor="t"/>
          <a:lstStyle/>
          <a:p>
            <a:pPr marL="0" indent="0" algn="l">
              <a:lnSpc>
                <a:spcPts val="2550"/>
              </a:lnSpc>
              <a:buNone/>
            </a:pPr>
            <a:r>
              <a:rPr lang="en-US" sz="1550" dirty="0">
                <a:solidFill>
                  <a:srgbClr val="504C49"/>
                </a:solidFill>
                <a:latin typeface="Source Serif Pro" pitchFamily="34" charset="0"/>
                <a:ea typeface="Source Serif Pro" pitchFamily="34" charset="-122"/>
                <a:cs typeface="Source Serif Pro" pitchFamily="34" charset="-120"/>
              </a:rPr>
              <a:t>Qubits can become entangled, where the state of one qubit is dependent on the state of another, enabling powerful computational capabilities.</a:t>
            </a:r>
            <a:endParaRPr lang="en-US" sz="1550" dirty="0"/>
          </a:p>
        </p:txBody>
      </p:sp>
      <p:sp>
        <p:nvSpPr>
          <p:cNvPr id="15" name="Shape 12"/>
          <p:cNvSpPr/>
          <p:nvPr/>
        </p:nvSpPr>
        <p:spPr>
          <a:xfrm>
            <a:off x="6706910" y="6296978"/>
            <a:ext cx="710565" cy="22860"/>
          </a:xfrm>
          <a:prstGeom prst="roundRect">
            <a:avLst>
              <a:gd name="adj" fmla="val 133219"/>
            </a:avLst>
          </a:prstGeom>
          <a:solidFill>
            <a:srgbClr val="D8D4D4"/>
          </a:solidFill>
          <a:ln/>
        </p:spPr>
      </p:sp>
      <p:sp>
        <p:nvSpPr>
          <p:cNvPr id="16" name="Shape 13"/>
          <p:cNvSpPr/>
          <p:nvPr/>
        </p:nvSpPr>
        <p:spPr>
          <a:xfrm>
            <a:off x="6273046" y="6080046"/>
            <a:ext cx="456724" cy="456724"/>
          </a:xfrm>
          <a:prstGeom prst="roundRect">
            <a:avLst>
              <a:gd name="adj" fmla="val 6668"/>
            </a:avLst>
          </a:prstGeom>
          <a:solidFill>
            <a:srgbClr val="F9F7F7"/>
          </a:solidFill>
          <a:ln/>
        </p:spPr>
      </p:sp>
      <p:sp>
        <p:nvSpPr>
          <p:cNvPr id="17" name="Text 14"/>
          <p:cNvSpPr/>
          <p:nvPr/>
        </p:nvSpPr>
        <p:spPr>
          <a:xfrm>
            <a:off x="6406396" y="6156127"/>
            <a:ext cx="190024" cy="304562"/>
          </a:xfrm>
          <a:prstGeom prst="rect">
            <a:avLst/>
          </a:prstGeom>
          <a:noFill/>
          <a:ln/>
        </p:spPr>
        <p:txBody>
          <a:bodyPr wrap="none" lIns="0" tIns="0" rIns="0" bIns="0" rtlCol="0" anchor="t"/>
          <a:lstStyle/>
          <a:p>
            <a:pPr marL="0" indent="0" algn="ctr">
              <a:lnSpc>
                <a:spcPts val="2350"/>
              </a:lnSpc>
              <a:buNone/>
            </a:pPr>
            <a:r>
              <a:rPr lang="en-US" sz="2350" dirty="0">
                <a:solidFill>
                  <a:srgbClr val="504C49"/>
                </a:solidFill>
                <a:latin typeface="Platypi Medium" pitchFamily="34" charset="0"/>
                <a:ea typeface="Platypi Medium" pitchFamily="34" charset="-122"/>
                <a:cs typeface="Platypi Medium" pitchFamily="34" charset="-120"/>
              </a:rPr>
              <a:t>3</a:t>
            </a:r>
            <a:endParaRPr lang="en-US" sz="2350" dirty="0"/>
          </a:p>
        </p:txBody>
      </p:sp>
      <p:sp>
        <p:nvSpPr>
          <p:cNvPr id="18" name="Text 15"/>
          <p:cNvSpPr/>
          <p:nvPr/>
        </p:nvSpPr>
        <p:spPr>
          <a:xfrm>
            <a:off x="7617976" y="6054685"/>
            <a:ext cx="2537817" cy="317302"/>
          </a:xfrm>
          <a:prstGeom prst="rect">
            <a:avLst/>
          </a:prstGeom>
          <a:noFill/>
          <a:ln/>
        </p:spPr>
        <p:txBody>
          <a:bodyPr wrap="none" lIns="0" tIns="0" rIns="0" bIns="0" rtlCol="0" anchor="t"/>
          <a:lstStyle/>
          <a:p>
            <a:pPr marL="0" indent="0" algn="l">
              <a:lnSpc>
                <a:spcPts val="2450"/>
              </a:lnSpc>
              <a:buNone/>
            </a:pPr>
            <a:r>
              <a:rPr lang="en-US" sz="1950" dirty="0">
                <a:solidFill>
                  <a:srgbClr val="504C49"/>
                </a:solidFill>
                <a:latin typeface="Platypi Medium" pitchFamily="34" charset="0"/>
                <a:ea typeface="Platypi Medium" pitchFamily="34" charset="-122"/>
                <a:cs typeface="Platypi Medium" pitchFamily="34" charset="-120"/>
              </a:rPr>
              <a:t>Quantum Tunneling</a:t>
            </a:r>
            <a:endParaRPr lang="en-US" sz="1950" dirty="0"/>
          </a:p>
        </p:txBody>
      </p:sp>
      <p:sp>
        <p:nvSpPr>
          <p:cNvPr id="19" name="Text 16"/>
          <p:cNvSpPr/>
          <p:nvPr/>
        </p:nvSpPr>
        <p:spPr>
          <a:xfrm>
            <a:off x="7617976" y="6493788"/>
            <a:ext cx="6301859" cy="974408"/>
          </a:xfrm>
          <a:prstGeom prst="rect">
            <a:avLst/>
          </a:prstGeom>
          <a:noFill/>
          <a:ln/>
        </p:spPr>
        <p:txBody>
          <a:bodyPr wrap="square" lIns="0" tIns="0" rIns="0" bIns="0" rtlCol="0" anchor="t"/>
          <a:lstStyle/>
          <a:p>
            <a:pPr marL="0" indent="0" algn="l">
              <a:lnSpc>
                <a:spcPts val="2550"/>
              </a:lnSpc>
              <a:buNone/>
            </a:pPr>
            <a:r>
              <a:rPr lang="en-US" sz="1550" dirty="0">
                <a:solidFill>
                  <a:srgbClr val="504C49"/>
                </a:solidFill>
                <a:latin typeface="Source Serif Pro" pitchFamily="34" charset="0"/>
                <a:ea typeface="Source Serif Pro" pitchFamily="34" charset="-122"/>
                <a:cs typeface="Source Serif Pro" pitchFamily="34" charset="-120"/>
              </a:rPr>
              <a:t>Quantum effects like tunneling allow qubits to transition between states without the classical energy barriers, further enhancing quantum computing's potential.</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004060"/>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Quantum Algorithms and Computational Speedups</a:t>
            </a:r>
            <a:endParaRPr lang="en-US" sz="4450" dirty="0"/>
          </a:p>
        </p:txBody>
      </p:sp>
      <p:sp>
        <p:nvSpPr>
          <p:cNvPr id="3" name="Text 1"/>
          <p:cNvSpPr/>
          <p:nvPr/>
        </p:nvSpPr>
        <p:spPr>
          <a:xfrm>
            <a:off x="793790" y="398859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01B18"/>
                </a:solidFill>
                <a:latin typeface="Platypi Medium" pitchFamily="34" charset="0"/>
                <a:ea typeface="Platypi Medium" pitchFamily="34" charset="-122"/>
                <a:cs typeface="Platypi Medium" pitchFamily="34" charset="-120"/>
              </a:rPr>
              <a:t>Shor's Algorithm</a:t>
            </a:r>
            <a:endParaRPr lang="en-US" sz="2200" dirty="0"/>
          </a:p>
        </p:txBody>
      </p:sp>
      <p:sp>
        <p:nvSpPr>
          <p:cNvPr id="4" name="Text 2"/>
          <p:cNvSpPr/>
          <p:nvPr/>
        </p:nvSpPr>
        <p:spPr>
          <a:xfrm>
            <a:off x="793790" y="456973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Capable of factoring large numbers exponentially faster than classical computers, threatening the security of current cryptographic systems.</a:t>
            </a:r>
            <a:endParaRPr lang="en-US" sz="1750" dirty="0"/>
          </a:p>
        </p:txBody>
      </p:sp>
      <p:sp>
        <p:nvSpPr>
          <p:cNvPr id="5" name="Text 3"/>
          <p:cNvSpPr/>
          <p:nvPr/>
        </p:nvSpPr>
        <p:spPr>
          <a:xfrm>
            <a:off x="5332928" y="398859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01B18"/>
                </a:solidFill>
                <a:latin typeface="Platypi Medium" pitchFamily="34" charset="0"/>
                <a:ea typeface="Platypi Medium" pitchFamily="34" charset="-122"/>
                <a:cs typeface="Platypi Medium" pitchFamily="34" charset="-120"/>
              </a:rPr>
              <a:t>Grover's Algorithm</a:t>
            </a:r>
            <a:endParaRPr lang="en-US" sz="2200" dirty="0"/>
          </a:p>
        </p:txBody>
      </p:sp>
      <p:sp>
        <p:nvSpPr>
          <p:cNvPr id="6" name="Text 4"/>
          <p:cNvSpPr/>
          <p:nvPr/>
        </p:nvSpPr>
        <p:spPr>
          <a:xfrm>
            <a:off x="5332928" y="456973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Provides a quadratic speedup for searching unstructured databases, an important capability for fields like machine learning.</a:t>
            </a:r>
            <a:endParaRPr lang="en-US" sz="1750" dirty="0"/>
          </a:p>
        </p:txBody>
      </p:sp>
      <p:sp>
        <p:nvSpPr>
          <p:cNvPr id="7" name="Text 5"/>
          <p:cNvSpPr/>
          <p:nvPr/>
        </p:nvSpPr>
        <p:spPr>
          <a:xfrm>
            <a:off x="9872067" y="3988594"/>
            <a:ext cx="2928699" cy="354330"/>
          </a:xfrm>
          <a:prstGeom prst="rect">
            <a:avLst/>
          </a:prstGeom>
          <a:noFill/>
          <a:ln/>
        </p:spPr>
        <p:txBody>
          <a:bodyPr wrap="none" lIns="0" tIns="0" rIns="0" bIns="0" rtlCol="0" anchor="t"/>
          <a:lstStyle/>
          <a:p>
            <a:pPr marL="0" indent="0">
              <a:lnSpc>
                <a:spcPts val="2750"/>
              </a:lnSpc>
              <a:buNone/>
            </a:pPr>
            <a:r>
              <a:rPr lang="en-US" sz="2200" dirty="0">
                <a:solidFill>
                  <a:srgbClr val="201B18"/>
                </a:solidFill>
                <a:latin typeface="Platypi Medium" pitchFamily="34" charset="0"/>
                <a:ea typeface="Platypi Medium" pitchFamily="34" charset="-122"/>
                <a:cs typeface="Platypi Medium" pitchFamily="34" charset="-120"/>
              </a:rPr>
              <a:t>Quantum Simulation</a:t>
            </a:r>
            <a:endParaRPr lang="en-US" sz="2200" dirty="0"/>
          </a:p>
        </p:txBody>
      </p:sp>
      <p:sp>
        <p:nvSpPr>
          <p:cNvPr id="8" name="Text 6"/>
          <p:cNvSpPr/>
          <p:nvPr/>
        </p:nvSpPr>
        <p:spPr>
          <a:xfrm>
            <a:off x="9872067" y="456973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Quantum computers can efficiently simulate the behavior of quantum systems, enabling breakthroughs in material science and chemistry.</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0791"/>
          </a:xfrm>
          <a:prstGeom prst="rect">
            <a:avLst/>
          </a:prstGeom>
        </p:spPr>
      </p:pic>
      <p:sp>
        <p:nvSpPr>
          <p:cNvPr id="3" name="Text 0"/>
          <p:cNvSpPr/>
          <p:nvPr/>
        </p:nvSpPr>
        <p:spPr>
          <a:xfrm>
            <a:off x="686395" y="539234"/>
            <a:ext cx="7771209" cy="1225629"/>
          </a:xfrm>
          <a:prstGeom prst="rect">
            <a:avLst/>
          </a:prstGeom>
          <a:noFill/>
          <a:ln/>
        </p:spPr>
        <p:txBody>
          <a:bodyPr wrap="square" lIns="0" tIns="0" rIns="0" bIns="0" rtlCol="0" anchor="t"/>
          <a:lstStyle/>
          <a:p>
            <a:pPr marL="0" indent="0">
              <a:lnSpc>
                <a:spcPts val="4800"/>
              </a:lnSpc>
              <a:buNone/>
            </a:pPr>
            <a:r>
              <a:rPr lang="en-US" sz="3850" dirty="0">
                <a:solidFill>
                  <a:srgbClr val="201B18"/>
                </a:solidFill>
                <a:latin typeface="Platypi Medium" pitchFamily="34" charset="0"/>
                <a:ea typeface="Platypi Medium" pitchFamily="34" charset="-122"/>
                <a:cs typeface="Platypi Medium" pitchFamily="34" charset="-120"/>
              </a:rPr>
              <a:t>Quantum Hardware and Quantum Supremacy</a:t>
            </a:r>
            <a:endParaRPr lang="en-US" sz="3850" dirty="0"/>
          </a:p>
        </p:txBody>
      </p:sp>
      <p:pic>
        <p:nvPicPr>
          <p:cNvPr id="4" name="Image 1" descr="preencoded.png"/>
          <p:cNvPicPr>
            <a:picLocks noChangeAspect="1"/>
          </p:cNvPicPr>
          <p:nvPr/>
        </p:nvPicPr>
        <p:blipFill>
          <a:blip r:embed="rId4"/>
          <a:stretch>
            <a:fillRect/>
          </a:stretch>
        </p:blipFill>
        <p:spPr>
          <a:xfrm>
            <a:off x="686395" y="2058948"/>
            <a:ext cx="490299" cy="490299"/>
          </a:xfrm>
          <a:prstGeom prst="rect">
            <a:avLst/>
          </a:prstGeom>
        </p:spPr>
      </p:pic>
      <p:sp>
        <p:nvSpPr>
          <p:cNvPr id="5" name="Text 1"/>
          <p:cNvSpPr/>
          <p:nvPr/>
        </p:nvSpPr>
        <p:spPr>
          <a:xfrm>
            <a:off x="686395" y="2745343"/>
            <a:ext cx="2451497" cy="306348"/>
          </a:xfrm>
          <a:prstGeom prst="rect">
            <a:avLst/>
          </a:prstGeom>
          <a:noFill/>
          <a:ln/>
        </p:spPr>
        <p:txBody>
          <a:bodyPr wrap="none" lIns="0" tIns="0" rIns="0" bIns="0" rtlCol="0" anchor="t"/>
          <a:lstStyle/>
          <a:p>
            <a:pPr marL="0" indent="0" algn="l">
              <a:lnSpc>
                <a:spcPts val="2400"/>
              </a:lnSpc>
              <a:buNone/>
            </a:pPr>
            <a:r>
              <a:rPr lang="en-US" sz="1900" dirty="0">
                <a:solidFill>
                  <a:srgbClr val="504C49"/>
                </a:solidFill>
                <a:latin typeface="Platypi Medium" pitchFamily="34" charset="0"/>
                <a:ea typeface="Platypi Medium" pitchFamily="34" charset="-122"/>
                <a:cs typeface="Platypi Medium" pitchFamily="34" charset="-120"/>
              </a:rPr>
              <a:t>Qubits</a:t>
            </a:r>
            <a:endParaRPr lang="en-US" sz="1900" dirty="0"/>
          </a:p>
        </p:txBody>
      </p:sp>
      <p:sp>
        <p:nvSpPr>
          <p:cNvPr id="6" name="Text 2"/>
          <p:cNvSpPr/>
          <p:nvPr/>
        </p:nvSpPr>
        <p:spPr>
          <a:xfrm>
            <a:off x="686395" y="3169325"/>
            <a:ext cx="3738563" cy="941189"/>
          </a:xfrm>
          <a:prstGeom prst="rect">
            <a:avLst/>
          </a:prstGeom>
          <a:noFill/>
          <a:ln/>
        </p:spPr>
        <p:txBody>
          <a:bodyPr wrap="square" lIns="0" tIns="0" rIns="0" bIns="0" rtlCol="0" anchor="t"/>
          <a:lstStyle/>
          <a:p>
            <a:pPr marL="0" indent="0" algn="l">
              <a:lnSpc>
                <a:spcPts val="2450"/>
              </a:lnSpc>
              <a:buNone/>
            </a:pPr>
            <a:r>
              <a:rPr lang="en-US" sz="1500" dirty="0">
                <a:solidFill>
                  <a:srgbClr val="504C49"/>
                </a:solidFill>
                <a:latin typeface="Source Serif Pro" pitchFamily="34" charset="0"/>
                <a:ea typeface="Source Serif Pro" pitchFamily="34" charset="-122"/>
                <a:cs typeface="Source Serif Pro" pitchFamily="34" charset="-120"/>
              </a:rPr>
              <a:t>The fundamental building blocks of quantum computers, which can exist in superposition and become entangled.</a:t>
            </a:r>
            <a:endParaRPr lang="en-US" sz="1500" dirty="0"/>
          </a:p>
        </p:txBody>
      </p:sp>
      <p:pic>
        <p:nvPicPr>
          <p:cNvPr id="7" name="Image 2" descr="preencoded.png"/>
          <p:cNvPicPr>
            <a:picLocks noChangeAspect="1"/>
          </p:cNvPicPr>
          <p:nvPr/>
        </p:nvPicPr>
        <p:blipFill>
          <a:blip r:embed="rId5"/>
          <a:stretch>
            <a:fillRect/>
          </a:stretch>
        </p:blipFill>
        <p:spPr>
          <a:xfrm>
            <a:off x="4719042" y="2058948"/>
            <a:ext cx="490299" cy="490299"/>
          </a:xfrm>
          <a:prstGeom prst="rect">
            <a:avLst/>
          </a:prstGeom>
        </p:spPr>
      </p:pic>
      <p:sp>
        <p:nvSpPr>
          <p:cNvPr id="8" name="Text 3"/>
          <p:cNvSpPr/>
          <p:nvPr/>
        </p:nvSpPr>
        <p:spPr>
          <a:xfrm>
            <a:off x="4719042" y="2745343"/>
            <a:ext cx="2451497" cy="306348"/>
          </a:xfrm>
          <a:prstGeom prst="rect">
            <a:avLst/>
          </a:prstGeom>
          <a:noFill/>
          <a:ln/>
        </p:spPr>
        <p:txBody>
          <a:bodyPr wrap="none" lIns="0" tIns="0" rIns="0" bIns="0" rtlCol="0" anchor="t"/>
          <a:lstStyle/>
          <a:p>
            <a:pPr marL="0" indent="0" algn="l">
              <a:lnSpc>
                <a:spcPts val="2400"/>
              </a:lnSpc>
              <a:buNone/>
            </a:pPr>
            <a:r>
              <a:rPr lang="en-US" sz="1900" dirty="0">
                <a:solidFill>
                  <a:srgbClr val="504C49"/>
                </a:solidFill>
                <a:latin typeface="Platypi Medium" pitchFamily="34" charset="0"/>
                <a:ea typeface="Platypi Medium" pitchFamily="34" charset="-122"/>
                <a:cs typeface="Platypi Medium" pitchFamily="34" charset="-120"/>
              </a:rPr>
              <a:t>Cryogenic Cooling</a:t>
            </a:r>
            <a:endParaRPr lang="en-US" sz="1900" dirty="0"/>
          </a:p>
        </p:txBody>
      </p:sp>
      <p:sp>
        <p:nvSpPr>
          <p:cNvPr id="9" name="Text 4"/>
          <p:cNvSpPr/>
          <p:nvPr/>
        </p:nvSpPr>
        <p:spPr>
          <a:xfrm>
            <a:off x="4719042" y="3169325"/>
            <a:ext cx="3738563" cy="1254919"/>
          </a:xfrm>
          <a:prstGeom prst="rect">
            <a:avLst/>
          </a:prstGeom>
          <a:noFill/>
          <a:ln/>
        </p:spPr>
        <p:txBody>
          <a:bodyPr wrap="square" lIns="0" tIns="0" rIns="0" bIns="0" rtlCol="0" anchor="t"/>
          <a:lstStyle/>
          <a:p>
            <a:pPr marL="0" indent="0" algn="l">
              <a:lnSpc>
                <a:spcPts val="2450"/>
              </a:lnSpc>
              <a:buNone/>
            </a:pPr>
            <a:r>
              <a:rPr lang="en-US" sz="1500" dirty="0">
                <a:solidFill>
                  <a:srgbClr val="504C49"/>
                </a:solidFill>
                <a:latin typeface="Source Serif Pro" pitchFamily="34" charset="0"/>
                <a:ea typeface="Source Serif Pro" pitchFamily="34" charset="-122"/>
                <a:cs typeface="Source Serif Pro" pitchFamily="34" charset="-120"/>
              </a:rPr>
              <a:t>Quantum systems must be isolated from environmental interference, requiring powerful cryogenic cooling systems to maintain the necessary conditions.</a:t>
            </a:r>
            <a:endParaRPr lang="en-US" sz="1500" dirty="0"/>
          </a:p>
        </p:txBody>
      </p:sp>
      <p:pic>
        <p:nvPicPr>
          <p:cNvPr id="10" name="Image 3" descr="preencoded.png"/>
          <p:cNvPicPr>
            <a:picLocks noChangeAspect="1"/>
          </p:cNvPicPr>
          <p:nvPr/>
        </p:nvPicPr>
        <p:blipFill>
          <a:blip r:embed="rId6"/>
          <a:stretch>
            <a:fillRect/>
          </a:stretch>
        </p:blipFill>
        <p:spPr>
          <a:xfrm>
            <a:off x="686395" y="5012531"/>
            <a:ext cx="490299" cy="490299"/>
          </a:xfrm>
          <a:prstGeom prst="rect">
            <a:avLst/>
          </a:prstGeom>
        </p:spPr>
      </p:pic>
      <p:sp>
        <p:nvSpPr>
          <p:cNvPr id="11" name="Text 5"/>
          <p:cNvSpPr/>
          <p:nvPr/>
        </p:nvSpPr>
        <p:spPr>
          <a:xfrm>
            <a:off x="686395" y="5698927"/>
            <a:ext cx="2451497" cy="306348"/>
          </a:xfrm>
          <a:prstGeom prst="rect">
            <a:avLst/>
          </a:prstGeom>
          <a:noFill/>
          <a:ln/>
        </p:spPr>
        <p:txBody>
          <a:bodyPr wrap="none" lIns="0" tIns="0" rIns="0" bIns="0" rtlCol="0" anchor="t"/>
          <a:lstStyle/>
          <a:p>
            <a:pPr marL="0" indent="0" algn="l">
              <a:lnSpc>
                <a:spcPts val="2400"/>
              </a:lnSpc>
              <a:buNone/>
            </a:pPr>
            <a:r>
              <a:rPr lang="en-US" sz="1900" dirty="0">
                <a:solidFill>
                  <a:srgbClr val="504C49"/>
                </a:solidFill>
                <a:latin typeface="Platypi Medium" pitchFamily="34" charset="0"/>
                <a:ea typeface="Platypi Medium" pitchFamily="34" charset="-122"/>
                <a:cs typeface="Platypi Medium" pitchFamily="34" charset="-120"/>
              </a:rPr>
              <a:t>Quantum Circuits</a:t>
            </a:r>
            <a:endParaRPr lang="en-US" sz="1900" dirty="0"/>
          </a:p>
        </p:txBody>
      </p:sp>
      <p:sp>
        <p:nvSpPr>
          <p:cNvPr id="12" name="Text 6"/>
          <p:cNvSpPr/>
          <p:nvPr/>
        </p:nvSpPr>
        <p:spPr>
          <a:xfrm>
            <a:off x="686395" y="6122908"/>
            <a:ext cx="3738563" cy="1254919"/>
          </a:xfrm>
          <a:prstGeom prst="rect">
            <a:avLst/>
          </a:prstGeom>
          <a:noFill/>
          <a:ln/>
        </p:spPr>
        <p:txBody>
          <a:bodyPr wrap="square" lIns="0" tIns="0" rIns="0" bIns="0" rtlCol="0" anchor="t"/>
          <a:lstStyle/>
          <a:p>
            <a:pPr marL="0" indent="0" algn="l">
              <a:lnSpc>
                <a:spcPts val="2450"/>
              </a:lnSpc>
              <a:buNone/>
            </a:pPr>
            <a:r>
              <a:rPr lang="en-US" sz="1500" dirty="0">
                <a:solidFill>
                  <a:srgbClr val="504C49"/>
                </a:solidFill>
                <a:latin typeface="Source Serif Pro" pitchFamily="34" charset="0"/>
                <a:ea typeface="Source Serif Pro" pitchFamily="34" charset="-122"/>
                <a:cs typeface="Source Serif Pro" pitchFamily="34" charset="-120"/>
              </a:rPr>
              <a:t>The carefully engineered superconducting circuits that control the state and interactions of qubits to perform quantum computations.</a:t>
            </a:r>
            <a:endParaRPr lang="en-US" sz="1500" dirty="0"/>
          </a:p>
        </p:txBody>
      </p:sp>
      <p:pic>
        <p:nvPicPr>
          <p:cNvPr id="13" name="Image 4" descr="preencoded.png"/>
          <p:cNvPicPr>
            <a:picLocks noChangeAspect="1"/>
          </p:cNvPicPr>
          <p:nvPr/>
        </p:nvPicPr>
        <p:blipFill>
          <a:blip r:embed="rId7"/>
          <a:stretch>
            <a:fillRect/>
          </a:stretch>
        </p:blipFill>
        <p:spPr>
          <a:xfrm>
            <a:off x="4719042" y="5012531"/>
            <a:ext cx="490299" cy="490299"/>
          </a:xfrm>
          <a:prstGeom prst="rect">
            <a:avLst/>
          </a:prstGeom>
        </p:spPr>
      </p:pic>
      <p:sp>
        <p:nvSpPr>
          <p:cNvPr id="14" name="Text 7"/>
          <p:cNvSpPr/>
          <p:nvPr/>
        </p:nvSpPr>
        <p:spPr>
          <a:xfrm>
            <a:off x="4719042" y="5698927"/>
            <a:ext cx="2553772" cy="306348"/>
          </a:xfrm>
          <a:prstGeom prst="rect">
            <a:avLst/>
          </a:prstGeom>
          <a:noFill/>
          <a:ln/>
        </p:spPr>
        <p:txBody>
          <a:bodyPr wrap="none" lIns="0" tIns="0" rIns="0" bIns="0" rtlCol="0" anchor="t"/>
          <a:lstStyle/>
          <a:p>
            <a:pPr marL="0" indent="0" algn="l">
              <a:lnSpc>
                <a:spcPts val="2400"/>
              </a:lnSpc>
              <a:buNone/>
            </a:pPr>
            <a:r>
              <a:rPr lang="en-US" sz="1900" dirty="0">
                <a:solidFill>
                  <a:srgbClr val="504C49"/>
                </a:solidFill>
                <a:latin typeface="Platypi Medium" pitchFamily="34" charset="0"/>
                <a:ea typeface="Platypi Medium" pitchFamily="34" charset="-122"/>
                <a:cs typeface="Platypi Medium" pitchFamily="34" charset="-120"/>
              </a:rPr>
              <a:t>Quantum Supremacy</a:t>
            </a:r>
            <a:endParaRPr lang="en-US" sz="1900" dirty="0"/>
          </a:p>
        </p:txBody>
      </p:sp>
      <p:sp>
        <p:nvSpPr>
          <p:cNvPr id="15" name="Text 8"/>
          <p:cNvSpPr/>
          <p:nvPr/>
        </p:nvSpPr>
        <p:spPr>
          <a:xfrm>
            <a:off x="4719042" y="6122908"/>
            <a:ext cx="3738563" cy="1568648"/>
          </a:xfrm>
          <a:prstGeom prst="rect">
            <a:avLst/>
          </a:prstGeom>
          <a:noFill/>
          <a:ln/>
        </p:spPr>
        <p:txBody>
          <a:bodyPr wrap="square" lIns="0" tIns="0" rIns="0" bIns="0" rtlCol="0" anchor="t"/>
          <a:lstStyle/>
          <a:p>
            <a:pPr marL="0" indent="0" algn="l">
              <a:lnSpc>
                <a:spcPts val="2450"/>
              </a:lnSpc>
              <a:buNone/>
            </a:pPr>
            <a:r>
              <a:rPr lang="en-US" sz="1500" dirty="0">
                <a:solidFill>
                  <a:srgbClr val="504C49"/>
                </a:solidFill>
                <a:latin typeface="Source Serif Pro" pitchFamily="34" charset="0"/>
                <a:ea typeface="Source Serif Pro" pitchFamily="34" charset="-122"/>
                <a:cs typeface="Source Serif Pro" pitchFamily="34" charset="-120"/>
              </a:rPr>
              <a:t>The milestone of a quantum computer outperforming the world's most powerful classical supercomputer on a specific task, demonstrating the unique capabilities of quantum computing.</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8153" y="846296"/>
            <a:ext cx="7760494" cy="1235393"/>
          </a:xfrm>
          <a:prstGeom prst="rect">
            <a:avLst/>
          </a:prstGeom>
          <a:noFill/>
          <a:ln/>
        </p:spPr>
        <p:txBody>
          <a:bodyPr wrap="square" lIns="0" tIns="0" rIns="0" bIns="0" rtlCol="0" anchor="t"/>
          <a:lstStyle/>
          <a:p>
            <a:pPr marL="0" indent="0">
              <a:lnSpc>
                <a:spcPts val="4850"/>
              </a:lnSpc>
              <a:buNone/>
            </a:pPr>
            <a:r>
              <a:rPr lang="en-US" sz="3850" dirty="0">
                <a:solidFill>
                  <a:srgbClr val="201B18"/>
                </a:solidFill>
                <a:latin typeface="Platypi Medium" pitchFamily="34" charset="0"/>
                <a:ea typeface="Platypi Medium" pitchFamily="34" charset="-122"/>
                <a:cs typeface="Platypi Medium" pitchFamily="34" charset="-120"/>
              </a:rPr>
              <a:t>Applications of Quantum Computing</a:t>
            </a:r>
            <a:endParaRPr lang="en-US" sz="3850" dirty="0"/>
          </a:p>
        </p:txBody>
      </p:sp>
      <p:sp>
        <p:nvSpPr>
          <p:cNvPr id="4" name="Shape 1"/>
          <p:cNvSpPr/>
          <p:nvPr/>
        </p:nvSpPr>
        <p:spPr>
          <a:xfrm>
            <a:off x="6178153" y="2378154"/>
            <a:ext cx="3781425" cy="2403753"/>
          </a:xfrm>
          <a:prstGeom prst="roundRect">
            <a:avLst>
              <a:gd name="adj" fmla="val 1234"/>
            </a:avLst>
          </a:prstGeom>
          <a:solidFill>
            <a:srgbClr val="F9F7F7"/>
          </a:solidFill>
          <a:ln/>
        </p:spPr>
      </p:sp>
      <p:sp>
        <p:nvSpPr>
          <p:cNvPr id="5" name="Text 2"/>
          <p:cNvSpPr/>
          <p:nvPr/>
        </p:nvSpPr>
        <p:spPr>
          <a:xfrm>
            <a:off x="6375797" y="2575798"/>
            <a:ext cx="2470785" cy="308729"/>
          </a:xfrm>
          <a:prstGeom prst="rect">
            <a:avLst/>
          </a:prstGeom>
          <a:noFill/>
          <a:ln/>
        </p:spPr>
        <p:txBody>
          <a:bodyPr wrap="none" lIns="0" tIns="0" rIns="0" bIns="0" rtlCol="0" anchor="t"/>
          <a:lstStyle/>
          <a:p>
            <a:pPr marL="0" indent="0">
              <a:lnSpc>
                <a:spcPts val="2400"/>
              </a:lnSpc>
              <a:buNone/>
            </a:pPr>
            <a:r>
              <a:rPr lang="en-US" sz="1900" dirty="0">
                <a:solidFill>
                  <a:srgbClr val="504C49"/>
                </a:solidFill>
                <a:latin typeface="Platypi Medium" pitchFamily="34" charset="0"/>
                <a:ea typeface="Platypi Medium" pitchFamily="34" charset="-122"/>
                <a:cs typeface="Platypi Medium" pitchFamily="34" charset="-120"/>
              </a:rPr>
              <a:t>Cryptography</a:t>
            </a:r>
            <a:endParaRPr lang="en-US" sz="1900" dirty="0"/>
          </a:p>
        </p:txBody>
      </p:sp>
      <p:sp>
        <p:nvSpPr>
          <p:cNvPr id="6" name="Text 3"/>
          <p:cNvSpPr/>
          <p:nvPr/>
        </p:nvSpPr>
        <p:spPr>
          <a:xfrm>
            <a:off x="6375797" y="3003113"/>
            <a:ext cx="3386138" cy="1581150"/>
          </a:xfrm>
          <a:prstGeom prst="rect">
            <a:avLst/>
          </a:prstGeom>
          <a:noFill/>
          <a:ln/>
        </p:spPr>
        <p:txBody>
          <a:bodyPr wrap="square" lIns="0" tIns="0" rIns="0" bIns="0" rtlCol="0" anchor="t"/>
          <a:lstStyle/>
          <a:p>
            <a:pPr marL="0" indent="0">
              <a:lnSpc>
                <a:spcPts val="2450"/>
              </a:lnSpc>
              <a:buNone/>
            </a:pPr>
            <a:r>
              <a:rPr lang="en-US" sz="1550" dirty="0">
                <a:solidFill>
                  <a:srgbClr val="504C49"/>
                </a:solidFill>
                <a:latin typeface="Source Serif Pro" pitchFamily="34" charset="0"/>
                <a:ea typeface="Source Serif Pro" pitchFamily="34" charset="-122"/>
                <a:cs typeface="Source Serif Pro" pitchFamily="34" charset="-120"/>
              </a:rPr>
              <a:t>Quantum computers can rapidly factor large numbers, threatening the security of current encryption methods. This drives the need for quantum-resistant cryptography.</a:t>
            </a:r>
            <a:endParaRPr lang="en-US" sz="1550" dirty="0"/>
          </a:p>
        </p:txBody>
      </p:sp>
      <p:sp>
        <p:nvSpPr>
          <p:cNvPr id="7" name="Shape 4"/>
          <p:cNvSpPr/>
          <p:nvPr/>
        </p:nvSpPr>
        <p:spPr>
          <a:xfrm>
            <a:off x="10157222" y="2378154"/>
            <a:ext cx="3781425" cy="2403753"/>
          </a:xfrm>
          <a:prstGeom prst="roundRect">
            <a:avLst>
              <a:gd name="adj" fmla="val 1234"/>
            </a:avLst>
          </a:prstGeom>
          <a:solidFill>
            <a:srgbClr val="F9F7F7"/>
          </a:solidFill>
          <a:ln/>
        </p:spPr>
      </p:sp>
      <p:sp>
        <p:nvSpPr>
          <p:cNvPr id="8" name="Text 5"/>
          <p:cNvSpPr/>
          <p:nvPr/>
        </p:nvSpPr>
        <p:spPr>
          <a:xfrm>
            <a:off x="10354866" y="2575798"/>
            <a:ext cx="2470785" cy="308729"/>
          </a:xfrm>
          <a:prstGeom prst="rect">
            <a:avLst/>
          </a:prstGeom>
          <a:noFill/>
          <a:ln/>
        </p:spPr>
        <p:txBody>
          <a:bodyPr wrap="none" lIns="0" tIns="0" rIns="0" bIns="0" rtlCol="0" anchor="t"/>
          <a:lstStyle/>
          <a:p>
            <a:pPr marL="0" indent="0">
              <a:lnSpc>
                <a:spcPts val="2400"/>
              </a:lnSpc>
              <a:buNone/>
            </a:pPr>
            <a:r>
              <a:rPr lang="en-US" sz="1900" dirty="0">
                <a:solidFill>
                  <a:srgbClr val="504C49"/>
                </a:solidFill>
                <a:latin typeface="Platypi Medium" pitchFamily="34" charset="0"/>
                <a:ea typeface="Platypi Medium" pitchFamily="34" charset="-122"/>
                <a:cs typeface="Platypi Medium" pitchFamily="34" charset="-120"/>
              </a:rPr>
              <a:t>Drug Discovery</a:t>
            </a:r>
            <a:endParaRPr lang="en-US" sz="1900" dirty="0"/>
          </a:p>
        </p:txBody>
      </p:sp>
      <p:sp>
        <p:nvSpPr>
          <p:cNvPr id="9" name="Text 6"/>
          <p:cNvSpPr/>
          <p:nvPr/>
        </p:nvSpPr>
        <p:spPr>
          <a:xfrm>
            <a:off x="10354866" y="3003113"/>
            <a:ext cx="3386138" cy="1581150"/>
          </a:xfrm>
          <a:prstGeom prst="rect">
            <a:avLst/>
          </a:prstGeom>
          <a:noFill/>
          <a:ln/>
        </p:spPr>
        <p:txBody>
          <a:bodyPr wrap="square" lIns="0" tIns="0" rIns="0" bIns="0" rtlCol="0" anchor="t"/>
          <a:lstStyle/>
          <a:p>
            <a:pPr marL="0" indent="0">
              <a:lnSpc>
                <a:spcPts val="2450"/>
              </a:lnSpc>
              <a:buNone/>
            </a:pPr>
            <a:r>
              <a:rPr lang="en-US" sz="1550" dirty="0">
                <a:solidFill>
                  <a:srgbClr val="504C49"/>
                </a:solidFill>
                <a:latin typeface="Source Serif Pro" pitchFamily="34" charset="0"/>
                <a:ea typeface="Source Serif Pro" pitchFamily="34" charset="-122"/>
                <a:cs typeface="Source Serif Pro" pitchFamily="34" charset="-120"/>
              </a:rPr>
              <a:t>Quantum simulations can model the complex behavior of molecules, accelerating the discovery and development of new drugs and materials.</a:t>
            </a:r>
            <a:endParaRPr lang="en-US" sz="1550" dirty="0"/>
          </a:p>
        </p:txBody>
      </p:sp>
      <p:sp>
        <p:nvSpPr>
          <p:cNvPr id="10" name="Shape 7"/>
          <p:cNvSpPr/>
          <p:nvPr/>
        </p:nvSpPr>
        <p:spPr>
          <a:xfrm>
            <a:off x="6178153" y="4979551"/>
            <a:ext cx="3781425" cy="2403753"/>
          </a:xfrm>
          <a:prstGeom prst="roundRect">
            <a:avLst>
              <a:gd name="adj" fmla="val 1234"/>
            </a:avLst>
          </a:prstGeom>
          <a:solidFill>
            <a:srgbClr val="F9F7F7"/>
          </a:solidFill>
          <a:ln/>
        </p:spPr>
      </p:sp>
      <p:sp>
        <p:nvSpPr>
          <p:cNvPr id="11" name="Text 8"/>
          <p:cNvSpPr/>
          <p:nvPr/>
        </p:nvSpPr>
        <p:spPr>
          <a:xfrm>
            <a:off x="6375797" y="5177195"/>
            <a:ext cx="2827972" cy="308729"/>
          </a:xfrm>
          <a:prstGeom prst="rect">
            <a:avLst/>
          </a:prstGeom>
          <a:noFill/>
          <a:ln/>
        </p:spPr>
        <p:txBody>
          <a:bodyPr wrap="none" lIns="0" tIns="0" rIns="0" bIns="0" rtlCol="0" anchor="t"/>
          <a:lstStyle/>
          <a:p>
            <a:pPr marL="0" indent="0">
              <a:lnSpc>
                <a:spcPts val="2400"/>
              </a:lnSpc>
              <a:buNone/>
            </a:pPr>
            <a:r>
              <a:rPr lang="en-US" sz="1900" dirty="0">
                <a:solidFill>
                  <a:srgbClr val="504C49"/>
                </a:solidFill>
                <a:latin typeface="Platypi Medium" pitchFamily="34" charset="0"/>
                <a:ea typeface="Platypi Medium" pitchFamily="34" charset="-122"/>
                <a:cs typeface="Platypi Medium" pitchFamily="34" charset="-120"/>
              </a:rPr>
              <a:t>Optimization Problems</a:t>
            </a:r>
            <a:endParaRPr lang="en-US" sz="1900" dirty="0"/>
          </a:p>
        </p:txBody>
      </p:sp>
      <p:sp>
        <p:nvSpPr>
          <p:cNvPr id="12" name="Text 9"/>
          <p:cNvSpPr/>
          <p:nvPr/>
        </p:nvSpPr>
        <p:spPr>
          <a:xfrm>
            <a:off x="6375797" y="5604510"/>
            <a:ext cx="3386138" cy="1581150"/>
          </a:xfrm>
          <a:prstGeom prst="rect">
            <a:avLst/>
          </a:prstGeom>
          <a:noFill/>
          <a:ln/>
        </p:spPr>
        <p:txBody>
          <a:bodyPr wrap="square" lIns="0" tIns="0" rIns="0" bIns="0" rtlCol="0" anchor="t"/>
          <a:lstStyle/>
          <a:p>
            <a:pPr marL="0" indent="0">
              <a:lnSpc>
                <a:spcPts val="2450"/>
              </a:lnSpc>
              <a:buNone/>
            </a:pPr>
            <a:r>
              <a:rPr lang="en-US" sz="1550" dirty="0">
                <a:solidFill>
                  <a:srgbClr val="504C49"/>
                </a:solidFill>
                <a:latin typeface="Source Serif Pro" pitchFamily="34" charset="0"/>
                <a:ea typeface="Source Serif Pro" pitchFamily="34" charset="-122"/>
                <a:cs typeface="Source Serif Pro" pitchFamily="34" charset="-120"/>
              </a:rPr>
              <a:t>Quantum algorithms can solve certain optimization problems exponentially faster than classical computers, with applications in logistics, finance, and machine learning.</a:t>
            </a:r>
            <a:endParaRPr lang="en-US" sz="1550" dirty="0"/>
          </a:p>
        </p:txBody>
      </p:sp>
      <p:sp>
        <p:nvSpPr>
          <p:cNvPr id="13" name="Shape 10"/>
          <p:cNvSpPr/>
          <p:nvPr/>
        </p:nvSpPr>
        <p:spPr>
          <a:xfrm>
            <a:off x="10157222" y="4979551"/>
            <a:ext cx="3781425" cy="2403753"/>
          </a:xfrm>
          <a:prstGeom prst="roundRect">
            <a:avLst>
              <a:gd name="adj" fmla="val 1234"/>
            </a:avLst>
          </a:prstGeom>
          <a:solidFill>
            <a:srgbClr val="F9F7F7"/>
          </a:solidFill>
          <a:ln/>
        </p:spPr>
      </p:sp>
      <p:sp>
        <p:nvSpPr>
          <p:cNvPr id="14" name="Text 11"/>
          <p:cNvSpPr/>
          <p:nvPr/>
        </p:nvSpPr>
        <p:spPr>
          <a:xfrm>
            <a:off x="10354866" y="5177195"/>
            <a:ext cx="2538055" cy="308729"/>
          </a:xfrm>
          <a:prstGeom prst="rect">
            <a:avLst/>
          </a:prstGeom>
          <a:noFill/>
          <a:ln/>
        </p:spPr>
        <p:txBody>
          <a:bodyPr wrap="none" lIns="0" tIns="0" rIns="0" bIns="0" rtlCol="0" anchor="t"/>
          <a:lstStyle/>
          <a:p>
            <a:pPr marL="0" indent="0">
              <a:lnSpc>
                <a:spcPts val="2400"/>
              </a:lnSpc>
              <a:buNone/>
            </a:pPr>
            <a:r>
              <a:rPr lang="en-US" sz="1900" dirty="0">
                <a:solidFill>
                  <a:srgbClr val="504C49"/>
                </a:solidFill>
                <a:latin typeface="Platypi Medium" pitchFamily="34" charset="0"/>
                <a:ea typeface="Platypi Medium" pitchFamily="34" charset="-122"/>
                <a:cs typeface="Platypi Medium" pitchFamily="34" charset="-120"/>
              </a:rPr>
              <a:t>Artificial Intelligence</a:t>
            </a:r>
            <a:endParaRPr lang="en-US" sz="1900" dirty="0"/>
          </a:p>
        </p:txBody>
      </p:sp>
      <p:sp>
        <p:nvSpPr>
          <p:cNvPr id="15" name="Text 12"/>
          <p:cNvSpPr/>
          <p:nvPr/>
        </p:nvSpPr>
        <p:spPr>
          <a:xfrm>
            <a:off x="10354866" y="5604510"/>
            <a:ext cx="3386138" cy="1581150"/>
          </a:xfrm>
          <a:prstGeom prst="rect">
            <a:avLst/>
          </a:prstGeom>
          <a:noFill/>
          <a:ln/>
        </p:spPr>
        <p:txBody>
          <a:bodyPr wrap="square" lIns="0" tIns="0" rIns="0" bIns="0" rtlCol="0" anchor="t"/>
          <a:lstStyle/>
          <a:p>
            <a:pPr marL="0" indent="0">
              <a:lnSpc>
                <a:spcPts val="2450"/>
              </a:lnSpc>
              <a:buNone/>
            </a:pPr>
            <a:r>
              <a:rPr lang="en-US" sz="1550" dirty="0">
                <a:solidFill>
                  <a:srgbClr val="504C49"/>
                </a:solidFill>
                <a:latin typeface="Source Serif Pro" pitchFamily="34" charset="0"/>
                <a:ea typeface="Source Serif Pro" pitchFamily="34" charset="-122"/>
                <a:cs typeface="Source Serif Pro" pitchFamily="34" charset="-120"/>
              </a:rPr>
              <a:t>Quantum computing may revolutionize machine learning by enabling more powerful and efficient algorithms for tasks like pattern recognition and data analysis.</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11253" y="686991"/>
            <a:ext cx="6904911" cy="647224"/>
          </a:xfrm>
          <a:prstGeom prst="rect">
            <a:avLst/>
          </a:prstGeom>
          <a:noFill/>
          <a:ln/>
        </p:spPr>
        <p:txBody>
          <a:bodyPr wrap="none" lIns="0" tIns="0" rIns="0" bIns="0" rtlCol="0" anchor="t"/>
          <a:lstStyle/>
          <a:p>
            <a:pPr marL="0" indent="0">
              <a:lnSpc>
                <a:spcPts val="5050"/>
              </a:lnSpc>
              <a:buNone/>
            </a:pPr>
            <a:r>
              <a:rPr lang="en-US" sz="4050" dirty="0">
                <a:solidFill>
                  <a:srgbClr val="201B18"/>
                </a:solidFill>
                <a:latin typeface="Platypi Medium" pitchFamily="34" charset="0"/>
                <a:ea typeface="Platypi Medium" pitchFamily="34" charset="-122"/>
                <a:cs typeface="Platypi Medium" pitchFamily="34" charset="-120"/>
              </a:rPr>
              <a:t>Challenges and Roadblocks</a:t>
            </a:r>
            <a:endParaRPr lang="en-US" sz="4050" dirty="0"/>
          </a:p>
        </p:txBody>
      </p:sp>
      <p:pic>
        <p:nvPicPr>
          <p:cNvPr id="4" name="Image 1" descr="preencoded.png"/>
          <p:cNvPicPr>
            <a:picLocks noChangeAspect="1"/>
          </p:cNvPicPr>
          <p:nvPr/>
        </p:nvPicPr>
        <p:blipFill>
          <a:blip r:embed="rId4"/>
          <a:stretch>
            <a:fillRect/>
          </a:stretch>
        </p:blipFill>
        <p:spPr>
          <a:xfrm>
            <a:off x="6211253" y="1644848"/>
            <a:ext cx="1035487" cy="1855470"/>
          </a:xfrm>
          <a:prstGeom prst="rect">
            <a:avLst/>
          </a:prstGeom>
        </p:spPr>
      </p:pic>
      <p:sp>
        <p:nvSpPr>
          <p:cNvPr id="5" name="Text 1"/>
          <p:cNvSpPr/>
          <p:nvPr/>
        </p:nvSpPr>
        <p:spPr>
          <a:xfrm>
            <a:off x="7557373" y="1851898"/>
            <a:ext cx="2588776" cy="323493"/>
          </a:xfrm>
          <a:prstGeom prst="rect">
            <a:avLst/>
          </a:prstGeom>
          <a:noFill/>
          <a:ln/>
        </p:spPr>
        <p:txBody>
          <a:bodyPr wrap="none" lIns="0" tIns="0" rIns="0" bIns="0" rtlCol="0" anchor="t"/>
          <a:lstStyle/>
          <a:p>
            <a:pPr marL="0" indent="0" algn="l">
              <a:lnSpc>
                <a:spcPts val="2500"/>
              </a:lnSpc>
              <a:buNone/>
            </a:pPr>
            <a:r>
              <a:rPr lang="en-US" sz="2000" dirty="0">
                <a:solidFill>
                  <a:srgbClr val="504C49"/>
                </a:solidFill>
                <a:latin typeface="Platypi Medium" pitchFamily="34" charset="0"/>
                <a:ea typeface="Platypi Medium" pitchFamily="34" charset="-122"/>
                <a:cs typeface="Platypi Medium" pitchFamily="34" charset="-120"/>
              </a:rPr>
              <a:t>Decoherence</a:t>
            </a:r>
            <a:endParaRPr lang="en-US" sz="2000" dirty="0"/>
          </a:p>
        </p:txBody>
      </p:sp>
      <p:sp>
        <p:nvSpPr>
          <p:cNvPr id="6" name="Text 2"/>
          <p:cNvSpPr/>
          <p:nvPr/>
        </p:nvSpPr>
        <p:spPr>
          <a:xfrm>
            <a:off x="7557373" y="2299573"/>
            <a:ext cx="6348174" cy="993696"/>
          </a:xfrm>
          <a:prstGeom prst="rect">
            <a:avLst/>
          </a:prstGeom>
          <a:noFill/>
          <a:ln/>
        </p:spPr>
        <p:txBody>
          <a:bodyPr wrap="square" lIns="0" tIns="0" rIns="0" bIns="0" rtlCol="0" anchor="t"/>
          <a:lstStyle/>
          <a:p>
            <a:pPr marL="0" indent="0" algn="l">
              <a:lnSpc>
                <a:spcPts val="2600"/>
              </a:lnSpc>
              <a:buNone/>
            </a:pPr>
            <a:r>
              <a:rPr lang="en-US" sz="1600" dirty="0">
                <a:solidFill>
                  <a:srgbClr val="504C49"/>
                </a:solidFill>
                <a:latin typeface="Source Serif Pro" pitchFamily="34" charset="0"/>
                <a:ea typeface="Source Serif Pro" pitchFamily="34" charset="-122"/>
                <a:cs typeface="Source Serif Pro" pitchFamily="34" charset="-120"/>
              </a:rPr>
              <a:t>Maintaining the delicate quantum states required for computation is a major challenge, as qubits are highly susceptible to environmental interference.</a:t>
            </a:r>
            <a:endParaRPr lang="en-US" sz="1600" dirty="0"/>
          </a:p>
        </p:txBody>
      </p:sp>
      <p:pic>
        <p:nvPicPr>
          <p:cNvPr id="7" name="Image 2" descr="preencoded.png"/>
          <p:cNvPicPr>
            <a:picLocks noChangeAspect="1"/>
          </p:cNvPicPr>
          <p:nvPr/>
        </p:nvPicPr>
        <p:blipFill>
          <a:blip r:embed="rId5"/>
          <a:stretch>
            <a:fillRect/>
          </a:stretch>
        </p:blipFill>
        <p:spPr>
          <a:xfrm>
            <a:off x="6211253" y="3500318"/>
            <a:ext cx="1035487" cy="1855470"/>
          </a:xfrm>
          <a:prstGeom prst="rect">
            <a:avLst/>
          </a:prstGeom>
        </p:spPr>
      </p:pic>
      <p:sp>
        <p:nvSpPr>
          <p:cNvPr id="8" name="Text 3"/>
          <p:cNvSpPr/>
          <p:nvPr/>
        </p:nvSpPr>
        <p:spPr>
          <a:xfrm>
            <a:off x="7557373" y="3707368"/>
            <a:ext cx="2588776" cy="323493"/>
          </a:xfrm>
          <a:prstGeom prst="rect">
            <a:avLst/>
          </a:prstGeom>
          <a:noFill/>
          <a:ln/>
        </p:spPr>
        <p:txBody>
          <a:bodyPr wrap="none" lIns="0" tIns="0" rIns="0" bIns="0" rtlCol="0" anchor="t"/>
          <a:lstStyle/>
          <a:p>
            <a:pPr marL="0" indent="0" algn="l">
              <a:lnSpc>
                <a:spcPts val="2500"/>
              </a:lnSpc>
              <a:buNone/>
            </a:pPr>
            <a:r>
              <a:rPr lang="en-US" sz="2000" dirty="0">
                <a:solidFill>
                  <a:srgbClr val="504C49"/>
                </a:solidFill>
                <a:latin typeface="Platypi Medium" pitchFamily="34" charset="0"/>
                <a:ea typeface="Platypi Medium" pitchFamily="34" charset="-122"/>
                <a:cs typeface="Platypi Medium" pitchFamily="34" charset="-120"/>
              </a:rPr>
              <a:t>Scalability</a:t>
            </a:r>
            <a:endParaRPr lang="en-US" sz="2000" dirty="0"/>
          </a:p>
        </p:txBody>
      </p:sp>
      <p:sp>
        <p:nvSpPr>
          <p:cNvPr id="9" name="Text 4"/>
          <p:cNvSpPr/>
          <p:nvPr/>
        </p:nvSpPr>
        <p:spPr>
          <a:xfrm>
            <a:off x="7557373" y="4155043"/>
            <a:ext cx="6348174" cy="993696"/>
          </a:xfrm>
          <a:prstGeom prst="rect">
            <a:avLst/>
          </a:prstGeom>
          <a:noFill/>
          <a:ln/>
        </p:spPr>
        <p:txBody>
          <a:bodyPr wrap="square" lIns="0" tIns="0" rIns="0" bIns="0" rtlCol="0" anchor="t"/>
          <a:lstStyle/>
          <a:p>
            <a:pPr marL="0" indent="0" algn="l">
              <a:lnSpc>
                <a:spcPts val="2600"/>
              </a:lnSpc>
              <a:buNone/>
            </a:pPr>
            <a:r>
              <a:rPr lang="en-US" sz="1600" dirty="0">
                <a:solidFill>
                  <a:srgbClr val="504C49"/>
                </a:solidFill>
                <a:latin typeface="Source Serif Pro" pitchFamily="34" charset="0"/>
                <a:ea typeface="Source Serif Pro" pitchFamily="34" charset="-122"/>
                <a:cs typeface="Source Serif Pro" pitchFamily="34" charset="-120"/>
              </a:rPr>
              <a:t>Building large-scale, fault-tolerant quantum computers with enough qubits to outperform classical systems on real-world problems remains an immense technical hurdle.</a:t>
            </a:r>
            <a:endParaRPr lang="en-US" sz="1600" dirty="0"/>
          </a:p>
        </p:txBody>
      </p:sp>
      <p:pic>
        <p:nvPicPr>
          <p:cNvPr id="10" name="Image 3" descr="preencoded.png"/>
          <p:cNvPicPr>
            <a:picLocks noChangeAspect="1"/>
          </p:cNvPicPr>
          <p:nvPr/>
        </p:nvPicPr>
        <p:blipFill>
          <a:blip r:embed="rId6"/>
          <a:stretch>
            <a:fillRect/>
          </a:stretch>
        </p:blipFill>
        <p:spPr>
          <a:xfrm>
            <a:off x="6211253" y="5355788"/>
            <a:ext cx="1035487" cy="2186702"/>
          </a:xfrm>
          <a:prstGeom prst="rect">
            <a:avLst/>
          </a:prstGeom>
        </p:spPr>
      </p:pic>
      <p:sp>
        <p:nvSpPr>
          <p:cNvPr id="11" name="Text 5"/>
          <p:cNvSpPr/>
          <p:nvPr/>
        </p:nvSpPr>
        <p:spPr>
          <a:xfrm>
            <a:off x="7557373" y="5562838"/>
            <a:ext cx="3279815" cy="323493"/>
          </a:xfrm>
          <a:prstGeom prst="rect">
            <a:avLst/>
          </a:prstGeom>
          <a:noFill/>
          <a:ln/>
        </p:spPr>
        <p:txBody>
          <a:bodyPr wrap="none" lIns="0" tIns="0" rIns="0" bIns="0" rtlCol="0" anchor="t"/>
          <a:lstStyle/>
          <a:p>
            <a:pPr marL="0" indent="0" algn="l">
              <a:lnSpc>
                <a:spcPts val="2500"/>
              </a:lnSpc>
              <a:buNone/>
            </a:pPr>
            <a:r>
              <a:rPr lang="en-US" sz="2000" dirty="0">
                <a:solidFill>
                  <a:srgbClr val="504C49"/>
                </a:solidFill>
                <a:latin typeface="Platypi Medium" pitchFamily="34" charset="0"/>
                <a:ea typeface="Platypi Medium" pitchFamily="34" charset="-122"/>
                <a:cs typeface="Platypi Medium" pitchFamily="34" charset="-120"/>
              </a:rPr>
              <a:t>Programming Complexity</a:t>
            </a:r>
            <a:endParaRPr lang="en-US" sz="2000" dirty="0"/>
          </a:p>
        </p:txBody>
      </p:sp>
      <p:sp>
        <p:nvSpPr>
          <p:cNvPr id="12" name="Text 6"/>
          <p:cNvSpPr/>
          <p:nvPr/>
        </p:nvSpPr>
        <p:spPr>
          <a:xfrm>
            <a:off x="7557373" y="6010513"/>
            <a:ext cx="6348174" cy="1324928"/>
          </a:xfrm>
          <a:prstGeom prst="rect">
            <a:avLst/>
          </a:prstGeom>
          <a:noFill/>
          <a:ln/>
        </p:spPr>
        <p:txBody>
          <a:bodyPr wrap="square" lIns="0" tIns="0" rIns="0" bIns="0" rtlCol="0" anchor="t"/>
          <a:lstStyle/>
          <a:p>
            <a:pPr marL="0" indent="0" algn="l">
              <a:lnSpc>
                <a:spcPts val="2600"/>
              </a:lnSpc>
              <a:buNone/>
            </a:pPr>
            <a:r>
              <a:rPr lang="en-US" sz="1600" dirty="0">
                <a:solidFill>
                  <a:srgbClr val="504C49"/>
                </a:solidFill>
                <a:latin typeface="Source Serif Pro" pitchFamily="34" charset="0"/>
                <a:ea typeface="Source Serif Pro" pitchFamily="34" charset="-122"/>
                <a:cs typeface="Source Serif Pro" pitchFamily="34" charset="-120"/>
              </a:rPr>
              <a:t>Developing efficient quantum algorithms and programming quantum computers requires expertise in both quantum mechanics and computer science, posing a significant barrier to wider adoption.</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60175" y="588883"/>
            <a:ext cx="7796451" cy="1203008"/>
          </a:xfrm>
          <a:prstGeom prst="rect">
            <a:avLst/>
          </a:prstGeom>
          <a:noFill/>
          <a:ln/>
        </p:spPr>
        <p:txBody>
          <a:bodyPr wrap="square" lIns="0" tIns="0" rIns="0" bIns="0" rtlCol="0" anchor="t"/>
          <a:lstStyle/>
          <a:p>
            <a:pPr marL="0" indent="0">
              <a:lnSpc>
                <a:spcPts val="4700"/>
              </a:lnSpc>
              <a:buNone/>
            </a:pPr>
            <a:r>
              <a:rPr lang="en-US" sz="3750" dirty="0">
                <a:solidFill>
                  <a:srgbClr val="201B18"/>
                </a:solidFill>
                <a:latin typeface="Platypi Medium" pitchFamily="34" charset="0"/>
                <a:ea typeface="Platypi Medium" pitchFamily="34" charset="-122"/>
                <a:cs typeface="Platypi Medium" pitchFamily="34" charset="-120"/>
              </a:rPr>
              <a:t>The Future of Quantum Computing</a:t>
            </a:r>
            <a:endParaRPr lang="en-US" sz="3750" dirty="0"/>
          </a:p>
        </p:txBody>
      </p:sp>
      <p:sp>
        <p:nvSpPr>
          <p:cNvPr id="4" name="Shape 1"/>
          <p:cNvSpPr/>
          <p:nvPr/>
        </p:nvSpPr>
        <p:spPr>
          <a:xfrm>
            <a:off x="6437471" y="2080617"/>
            <a:ext cx="22860" cy="5560100"/>
          </a:xfrm>
          <a:prstGeom prst="roundRect">
            <a:avLst>
              <a:gd name="adj" fmla="val 126322"/>
            </a:avLst>
          </a:prstGeom>
          <a:solidFill>
            <a:srgbClr val="D8D4D4"/>
          </a:solidFill>
          <a:ln/>
        </p:spPr>
      </p:sp>
      <p:sp>
        <p:nvSpPr>
          <p:cNvPr id="5" name="Shape 2"/>
          <p:cNvSpPr/>
          <p:nvPr/>
        </p:nvSpPr>
        <p:spPr>
          <a:xfrm>
            <a:off x="6642616" y="2502337"/>
            <a:ext cx="673775" cy="22860"/>
          </a:xfrm>
          <a:prstGeom prst="roundRect">
            <a:avLst>
              <a:gd name="adj" fmla="val 126322"/>
            </a:avLst>
          </a:prstGeom>
          <a:solidFill>
            <a:srgbClr val="D8D4D4"/>
          </a:solidFill>
          <a:ln/>
        </p:spPr>
      </p:sp>
      <p:sp>
        <p:nvSpPr>
          <p:cNvPr id="6" name="Shape 3"/>
          <p:cNvSpPr/>
          <p:nvPr/>
        </p:nvSpPr>
        <p:spPr>
          <a:xfrm>
            <a:off x="6232327" y="2297192"/>
            <a:ext cx="433149" cy="433149"/>
          </a:xfrm>
          <a:prstGeom prst="roundRect">
            <a:avLst>
              <a:gd name="adj" fmla="val 6667"/>
            </a:avLst>
          </a:prstGeom>
          <a:solidFill>
            <a:srgbClr val="F9F7F7"/>
          </a:solidFill>
          <a:ln/>
        </p:spPr>
      </p:sp>
      <p:sp>
        <p:nvSpPr>
          <p:cNvPr id="7" name="Text 4"/>
          <p:cNvSpPr/>
          <p:nvPr/>
        </p:nvSpPr>
        <p:spPr>
          <a:xfrm>
            <a:off x="6384012" y="2369344"/>
            <a:ext cx="129659" cy="288727"/>
          </a:xfrm>
          <a:prstGeom prst="rect">
            <a:avLst/>
          </a:prstGeom>
          <a:noFill/>
          <a:ln/>
        </p:spPr>
        <p:txBody>
          <a:bodyPr wrap="none" lIns="0" tIns="0" rIns="0" bIns="0" rtlCol="0" anchor="t"/>
          <a:lstStyle/>
          <a:p>
            <a:pPr marL="0" indent="0" algn="ctr">
              <a:lnSpc>
                <a:spcPts val="2250"/>
              </a:lnSpc>
              <a:buNone/>
            </a:pPr>
            <a:r>
              <a:rPr lang="en-US" sz="2250" dirty="0">
                <a:solidFill>
                  <a:srgbClr val="504C49"/>
                </a:solidFill>
                <a:latin typeface="Platypi Medium" pitchFamily="34" charset="0"/>
                <a:ea typeface="Platypi Medium" pitchFamily="34" charset="-122"/>
                <a:cs typeface="Platypi Medium" pitchFamily="34" charset="-120"/>
              </a:rPr>
              <a:t>1</a:t>
            </a:r>
            <a:endParaRPr lang="en-US" sz="2250" dirty="0"/>
          </a:p>
        </p:txBody>
      </p:sp>
      <p:sp>
        <p:nvSpPr>
          <p:cNvPr id="8" name="Text 5"/>
          <p:cNvSpPr/>
          <p:nvPr/>
        </p:nvSpPr>
        <p:spPr>
          <a:xfrm>
            <a:off x="7507724" y="2273022"/>
            <a:ext cx="2917388" cy="300752"/>
          </a:xfrm>
          <a:prstGeom prst="rect">
            <a:avLst/>
          </a:prstGeom>
          <a:noFill/>
          <a:ln/>
        </p:spPr>
        <p:txBody>
          <a:bodyPr wrap="none" lIns="0" tIns="0" rIns="0" bIns="0" rtlCol="0" anchor="t"/>
          <a:lstStyle/>
          <a:p>
            <a:pPr marL="0" indent="0" algn="l">
              <a:lnSpc>
                <a:spcPts val="2350"/>
              </a:lnSpc>
              <a:buNone/>
            </a:pPr>
            <a:r>
              <a:rPr lang="en-US" sz="1850" dirty="0">
                <a:solidFill>
                  <a:srgbClr val="504C49"/>
                </a:solidFill>
                <a:latin typeface="Platypi Medium" pitchFamily="34" charset="0"/>
                <a:ea typeface="Platypi Medium" pitchFamily="34" charset="-122"/>
                <a:cs typeface="Platypi Medium" pitchFamily="34" charset="-120"/>
              </a:rPr>
              <a:t>Continued Advancement</a:t>
            </a:r>
            <a:endParaRPr lang="en-US" sz="1850" dirty="0"/>
          </a:p>
        </p:txBody>
      </p:sp>
      <p:sp>
        <p:nvSpPr>
          <p:cNvPr id="9" name="Text 6"/>
          <p:cNvSpPr/>
          <p:nvPr/>
        </p:nvSpPr>
        <p:spPr>
          <a:xfrm>
            <a:off x="7507724" y="2689265"/>
            <a:ext cx="6448901" cy="924044"/>
          </a:xfrm>
          <a:prstGeom prst="rect">
            <a:avLst/>
          </a:prstGeom>
          <a:noFill/>
          <a:ln/>
        </p:spPr>
        <p:txBody>
          <a:bodyPr wrap="square" lIns="0" tIns="0" rIns="0" bIns="0" rtlCol="0" anchor="t"/>
          <a:lstStyle/>
          <a:p>
            <a:pPr marL="0" indent="0" algn="l">
              <a:lnSpc>
                <a:spcPts val="2400"/>
              </a:lnSpc>
              <a:buNone/>
            </a:pPr>
            <a:r>
              <a:rPr lang="en-US" sz="1500" dirty="0">
                <a:solidFill>
                  <a:srgbClr val="504C49"/>
                </a:solidFill>
                <a:latin typeface="Source Serif Pro" pitchFamily="34" charset="0"/>
                <a:ea typeface="Source Serif Pro" pitchFamily="34" charset="-122"/>
                <a:cs typeface="Source Serif Pro" pitchFamily="34" charset="-120"/>
              </a:rPr>
              <a:t>Rapid progress in quantum hardware, algorithms, and error correction techniques will drive steady improvements in the performance and reliability of quantum computers.</a:t>
            </a:r>
            <a:endParaRPr lang="en-US" sz="1500" dirty="0"/>
          </a:p>
        </p:txBody>
      </p:sp>
      <p:sp>
        <p:nvSpPr>
          <p:cNvPr id="10" name="Shape 7"/>
          <p:cNvSpPr/>
          <p:nvPr/>
        </p:nvSpPr>
        <p:spPr>
          <a:xfrm>
            <a:off x="6642616" y="4419838"/>
            <a:ext cx="673775" cy="22860"/>
          </a:xfrm>
          <a:prstGeom prst="roundRect">
            <a:avLst>
              <a:gd name="adj" fmla="val 126322"/>
            </a:avLst>
          </a:prstGeom>
          <a:solidFill>
            <a:srgbClr val="D8D4D4"/>
          </a:solidFill>
          <a:ln/>
        </p:spPr>
      </p:sp>
      <p:sp>
        <p:nvSpPr>
          <p:cNvPr id="11" name="Shape 8"/>
          <p:cNvSpPr/>
          <p:nvPr/>
        </p:nvSpPr>
        <p:spPr>
          <a:xfrm>
            <a:off x="6232327" y="4214693"/>
            <a:ext cx="433149" cy="433149"/>
          </a:xfrm>
          <a:prstGeom prst="roundRect">
            <a:avLst>
              <a:gd name="adj" fmla="val 6667"/>
            </a:avLst>
          </a:prstGeom>
          <a:solidFill>
            <a:srgbClr val="F9F7F7"/>
          </a:solidFill>
          <a:ln/>
        </p:spPr>
      </p:sp>
      <p:sp>
        <p:nvSpPr>
          <p:cNvPr id="12" name="Text 9"/>
          <p:cNvSpPr/>
          <p:nvPr/>
        </p:nvSpPr>
        <p:spPr>
          <a:xfrm>
            <a:off x="6355675" y="4286845"/>
            <a:ext cx="186452" cy="288727"/>
          </a:xfrm>
          <a:prstGeom prst="rect">
            <a:avLst/>
          </a:prstGeom>
          <a:noFill/>
          <a:ln/>
        </p:spPr>
        <p:txBody>
          <a:bodyPr wrap="none" lIns="0" tIns="0" rIns="0" bIns="0" rtlCol="0" anchor="t"/>
          <a:lstStyle/>
          <a:p>
            <a:pPr marL="0" indent="0" algn="ctr">
              <a:lnSpc>
                <a:spcPts val="2250"/>
              </a:lnSpc>
              <a:buNone/>
            </a:pPr>
            <a:r>
              <a:rPr lang="en-US" sz="2250" dirty="0">
                <a:solidFill>
                  <a:srgbClr val="504C49"/>
                </a:solidFill>
                <a:latin typeface="Platypi Medium" pitchFamily="34" charset="0"/>
                <a:ea typeface="Platypi Medium" pitchFamily="34" charset="-122"/>
                <a:cs typeface="Platypi Medium" pitchFamily="34" charset="-120"/>
              </a:rPr>
              <a:t>2</a:t>
            </a:r>
            <a:endParaRPr lang="en-US" sz="2250" dirty="0"/>
          </a:p>
        </p:txBody>
      </p:sp>
      <p:sp>
        <p:nvSpPr>
          <p:cNvPr id="13" name="Text 10"/>
          <p:cNvSpPr/>
          <p:nvPr/>
        </p:nvSpPr>
        <p:spPr>
          <a:xfrm>
            <a:off x="7507724" y="4190524"/>
            <a:ext cx="2586514" cy="300752"/>
          </a:xfrm>
          <a:prstGeom prst="rect">
            <a:avLst/>
          </a:prstGeom>
          <a:noFill/>
          <a:ln/>
        </p:spPr>
        <p:txBody>
          <a:bodyPr wrap="none" lIns="0" tIns="0" rIns="0" bIns="0" rtlCol="0" anchor="t"/>
          <a:lstStyle/>
          <a:p>
            <a:pPr marL="0" indent="0" algn="l">
              <a:lnSpc>
                <a:spcPts val="2350"/>
              </a:lnSpc>
              <a:buNone/>
            </a:pPr>
            <a:r>
              <a:rPr lang="en-US" sz="1850" dirty="0">
                <a:solidFill>
                  <a:srgbClr val="504C49"/>
                </a:solidFill>
                <a:latin typeface="Platypi Medium" pitchFamily="34" charset="0"/>
                <a:ea typeface="Platypi Medium" pitchFamily="34" charset="-122"/>
                <a:cs typeface="Platypi Medium" pitchFamily="34" charset="-120"/>
              </a:rPr>
              <a:t>Practical Applications</a:t>
            </a:r>
            <a:endParaRPr lang="en-US" sz="1850" dirty="0"/>
          </a:p>
        </p:txBody>
      </p:sp>
      <p:sp>
        <p:nvSpPr>
          <p:cNvPr id="14" name="Text 11"/>
          <p:cNvSpPr/>
          <p:nvPr/>
        </p:nvSpPr>
        <p:spPr>
          <a:xfrm>
            <a:off x="7507724" y="4606766"/>
            <a:ext cx="6448901" cy="924044"/>
          </a:xfrm>
          <a:prstGeom prst="rect">
            <a:avLst/>
          </a:prstGeom>
          <a:noFill/>
          <a:ln/>
        </p:spPr>
        <p:txBody>
          <a:bodyPr wrap="square" lIns="0" tIns="0" rIns="0" bIns="0" rtlCol="0" anchor="t"/>
          <a:lstStyle/>
          <a:p>
            <a:pPr marL="0" indent="0" algn="l">
              <a:lnSpc>
                <a:spcPts val="2400"/>
              </a:lnSpc>
              <a:buNone/>
            </a:pPr>
            <a:r>
              <a:rPr lang="en-US" sz="1500" dirty="0">
                <a:solidFill>
                  <a:srgbClr val="504C49"/>
                </a:solidFill>
                <a:latin typeface="Source Serif Pro" pitchFamily="34" charset="0"/>
                <a:ea typeface="Source Serif Pro" pitchFamily="34" charset="-122"/>
                <a:cs typeface="Source Serif Pro" pitchFamily="34" charset="-120"/>
              </a:rPr>
              <a:t>As quantum computers become more powerful and accessible, they will unlock transformative applications in fields like cryptography, drug discovery, and artificial intelligence.</a:t>
            </a:r>
            <a:endParaRPr lang="en-US" sz="1500" dirty="0"/>
          </a:p>
        </p:txBody>
      </p:sp>
      <p:sp>
        <p:nvSpPr>
          <p:cNvPr id="15" name="Shape 12"/>
          <p:cNvSpPr/>
          <p:nvPr/>
        </p:nvSpPr>
        <p:spPr>
          <a:xfrm>
            <a:off x="6642616" y="6337340"/>
            <a:ext cx="673775" cy="22860"/>
          </a:xfrm>
          <a:prstGeom prst="roundRect">
            <a:avLst>
              <a:gd name="adj" fmla="val 126322"/>
            </a:avLst>
          </a:prstGeom>
          <a:solidFill>
            <a:srgbClr val="D8D4D4"/>
          </a:solidFill>
          <a:ln/>
        </p:spPr>
      </p:sp>
      <p:sp>
        <p:nvSpPr>
          <p:cNvPr id="16" name="Shape 13"/>
          <p:cNvSpPr/>
          <p:nvPr/>
        </p:nvSpPr>
        <p:spPr>
          <a:xfrm>
            <a:off x="6232327" y="6132195"/>
            <a:ext cx="433149" cy="433149"/>
          </a:xfrm>
          <a:prstGeom prst="roundRect">
            <a:avLst>
              <a:gd name="adj" fmla="val 6667"/>
            </a:avLst>
          </a:prstGeom>
          <a:solidFill>
            <a:srgbClr val="F9F7F7"/>
          </a:solidFill>
          <a:ln/>
        </p:spPr>
      </p:sp>
      <p:sp>
        <p:nvSpPr>
          <p:cNvPr id="17" name="Text 14"/>
          <p:cNvSpPr/>
          <p:nvPr/>
        </p:nvSpPr>
        <p:spPr>
          <a:xfrm>
            <a:off x="6358771" y="6204347"/>
            <a:ext cx="180142" cy="288727"/>
          </a:xfrm>
          <a:prstGeom prst="rect">
            <a:avLst/>
          </a:prstGeom>
          <a:noFill/>
          <a:ln/>
        </p:spPr>
        <p:txBody>
          <a:bodyPr wrap="none" lIns="0" tIns="0" rIns="0" bIns="0" rtlCol="0" anchor="t"/>
          <a:lstStyle/>
          <a:p>
            <a:pPr marL="0" indent="0" algn="ctr">
              <a:lnSpc>
                <a:spcPts val="2250"/>
              </a:lnSpc>
              <a:buNone/>
            </a:pPr>
            <a:r>
              <a:rPr lang="en-US" sz="2250" dirty="0">
                <a:solidFill>
                  <a:srgbClr val="504C49"/>
                </a:solidFill>
                <a:latin typeface="Platypi Medium" pitchFamily="34" charset="0"/>
                <a:ea typeface="Platypi Medium" pitchFamily="34" charset="-122"/>
                <a:cs typeface="Platypi Medium" pitchFamily="34" charset="-120"/>
              </a:rPr>
              <a:t>3</a:t>
            </a:r>
            <a:endParaRPr lang="en-US" sz="2250" dirty="0"/>
          </a:p>
        </p:txBody>
      </p:sp>
      <p:sp>
        <p:nvSpPr>
          <p:cNvPr id="18" name="Text 15"/>
          <p:cNvSpPr/>
          <p:nvPr/>
        </p:nvSpPr>
        <p:spPr>
          <a:xfrm>
            <a:off x="7507724" y="6108025"/>
            <a:ext cx="2406372" cy="300752"/>
          </a:xfrm>
          <a:prstGeom prst="rect">
            <a:avLst/>
          </a:prstGeom>
          <a:noFill/>
          <a:ln/>
        </p:spPr>
        <p:txBody>
          <a:bodyPr wrap="none" lIns="0" tIns="0" rIns="0" bIns="0" rtlCol="0" anchor="t"/>
          <a:lstStyle/>
          <a:p>
            <a:pPr marL="0" indent="0" algn="l">
              <a:lnSpc>
                <a:spcPts val="2350"/>
              </a:lnSpc>
              <a:buNone/>
            </a:pPr>
            <a:r>
              <a:rPr lang="en-US" sz="1850" dirty="0">
                <a:solidFill>
                  <a:srgbClr val="504C49"/>
                </a:solidFill>
                <a:latin typeface="Platypi Medium" pitchFamily="34" charset="0"/>
                <a:ea typeface="Platypi Medium" pitchFamily="34" charset="-122"/>
                <a:cs typeface="Platypi Medium" pitchFamily="34" charset="-120"/>
              </a:rPr>
              <a:t>Societal Impact</a:t>
            </a:r>
            <a:endParaRPr lang="en-US" sz="1850" dirty="0"/>
          </a:p>
        </p:txBody>
      </p:sp>
      <p:sp>
        <p:nvSpPr>
          <p:cNvPr id="19" name="Text 16"/>
          <p:cNvSpPr/>
          <p:nvPr/>
        </p:nvSpPr>
        <p:spPr>
          <a:xfrm>
            <a:off x="7507724" y="6524268"/>
            <a:ext cx="6448901" cy="924044"/>
          </a:xfrm>
          <a:prstGeom prst="rect">
            <a:avLst/>
          </a:prstGeom>
          <a:noFill/>
          <a:ln/>
        </p:spPr>
        <p:txBody>
          <a:bodyPr wrap="square" lIns="0" tIns="0" rIns="0" bIns="0" rtlCol="0" anchor="t"/>
          <a:lstStyle/>
          <a:p>
            <a:pPr marL="0" indent="0" algn="l">
              <a:lnSpc>
                <a:spcPts val="2400"/>
              </a:lnSpc>
              <a:buNone/>
            </a:pPr>
            <a:r>
              <a:rPr lang="en-US" sz="1500" dirty="0">
                <a:solidFill>
                  <a:srgbClr val="504C49"/>
                </a:solidFill>
                <a:latin typeface="Source Serif Pro" pitchFamily="34" charset="0"/>
                <a:ea typeface="Source Serif Pro" pitchFamily="34" charset="-122"/>
                <a:cs typeface="Source Serif Pro" pitchFamily="34" charset="-120"/>
              </a:rPr>
              <a:t>The arrival of practical quantum computing will have profound implications for industries, economies, and even national security, requiring careful planning and policy development.</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637</Words>
  <Application>Microsoft Office PowerPoint</Application>
  <PresentationFormat>Custom</PresentationFormat>
  <Paragraphs>72</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Source Serif Pro</vt:lpstr>
      <vt:lpstr>Arial</vt:lpstr>
      <vt:lpstr>Platypi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sundale niroop</cp:lastModifiedBy>
  <cp:revision>1</cp:revision>
  <dcterms:created xsi:type="dcterms:W3CDTF">2024-10-20T09:40:15Z</dcterms:created>
  <dcterms:modified xsi:type="dcterms:W3CDTF">2024-10-20T09:51:10Z</dcterms:modified>
</cp:coreProperties>
</file>